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2" r:id="rId1"/>
  </p:sldMasterIdLst>
  <p:notesMasterIdLst>
    <p:notesMasterId r:id="rId47"/>
  </p:notesMasterIdLst>
  <p:handoutMasterIdLst>
    <p:handoutMasterId r:id="rId48"/>
  </p:handoutMasterIdLst>
  <p:sldIdLst>
    <p:sldId id="444" r:id="rId2"/>
    <p:sldId id="702" r:id="rId3"/>
    <p:sldId id="705" r:id="rId4"/>
    <p:sldId id="704" r:id="rId5"/>
    <p:sldId id="706" r:id="rId6"/>
    <p:sldId id="752" r:id="rId7"/>
    <p:sldId id="707" r:id="rId8"/>
    <p:sldId id="708" r:id="rId9"/>
    <p:sldId id="709" r:id="rId10"/>
    <p:sldId id="710" r:id="rId11"/>
    <p:sldId id="742" r:id="rId12"/>
    <p:sldId id="714" r:id="rId13"/>
    <p:sldId id="711" r:id="rId14"/>
    <p:sldId id="715" r:id="rId15"/>
    <p:sldId id="716" r:id="rId16"/>
    <p:sldId id="717" r:id="rId17"/>
    <p:sldId id="718" r:id="rId18"/>
    <p:sldId id="661" r:id="rId19"/>
    <p:sldId id="679" r:id="rId20"/>
    <p:sldId id="721" r:id="rId21"/>
    <p:sldId id="720" r:id="rId22"/>
    <p:sldId id="739" r:id="rId23"/>
    <p:sldId id="743" r:id="rId24"/>
    <p:sldId id="747" r:id="rId25"/>
    <p:sldId id="748" r:id="rId26"/>
    <p:sldId id="749" r:id="rId27"/>
    <p:sldId id="750" r:id="rId28"/>
    <p:sldId id="751" r:id="rId29"/>
    <p:sldId id="722" r:id="rId30"/>
    <p:sldId id="723" r:id="rId31"/>
    <p:sldId id="726" r:id="rId32"/>
    <p:sldId id="729" r:id="rId33"/>
    <p:sldId id="736" r:id="rId34"/>
    <p:sldId id="740" r:id="rId35"/>
    <p:sldId id="731" r:id="rId36"/>
    <p:sldId id="741" r:id="rId37"/>
    <p:sldId id="745" r:id="rId38"/>
    <p:sldId id="746" r:id="rId39"/>
    <p:sldId id="735" r:id="rId40"/>
    <p:sldId id="737" r:id="rId41"/>
    <p:sldId id="732" r:id="rId42"/>
    <p:sldId id="733" r:id="rId43"/>
    <p:sldId id="734" r:id="rId44"/>
    <p:sldId id="727" r:id="rId45"/>
    <p:sldId id="728" r:id="rId46"/>
  </p:sldIdLst>
  <p:sldSz cx="14630400" cy="8229600"/>
  <p:notesSz cx="6858000" cy="9144000"/>
  <p:defaultTextStyle>
    <a:defPPr>
      <a:defRPr lang="en-US"/>
    </a:defPPr>
    <a:lvl1pPr marL="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323">
          <p15:clr>
            <a:srgbClr val="A4A3A4"/>
          </p15:clr>
        </p15:guide>
        <p15:guide id="4" pos="6756">
          <p15:clr>
            <a:srgbClr val="A4A3A4"/>
          </p15:clr>
        </p15:guide>
        <p15:guide id="5" orient="horz" pos="3294">
          <p15:clr>
            <a:srgbClr val="A4A3A4"/>
          </p15:clr>
        </p15:guide>
        <p15:guide id="6" orient="horz" pos="2465">
          <p15:clr>
            <a:srgbClr val="A4A3A4"/>
          </p15:clr>
        </p15:guide>
        <p15:guide id="7" pos="248">
          <p15:clr>
            <a:srgbClr val="A4A3A4"/>
          </p15:clr>
        </p15:guide>
        <p15:guide id="8" pos="7573">
          <p15:clr>
            <a:srgbClr val="A4A3A4"/>
          </p15:clr>
        </p15:guide>
        <p15:guide id="9" pos="2751">
          <p15:clr>
            <a:srgbClr val="A4A3A4"/>
          </p15:clr>
        </p15:guide>
        <p15:guide id="10" orient="horz" pos="3503">
          <p15:clr>
            <a:srgbClr val="A4A3A4"/>
          </p15:clr>
        </p15:guide>
        <p15:guide id="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 Wang (Marketing)" initials="WW(" lastIdx="1" clrIdx="0"/>
  <p:cmAuthor id="1" name="Wei Wang (Marketing)" initials="WW( [2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8064A2"/>
    <a:srgbClr val="F79646"/>
    <a:srgbClr val="D6E2E9"/>
    <a:srgbClr val="E1F5D1"/>
    <a:srgbClr val="C2D1DC"/>
    <a:srgbClr val="FEFF9E"/>
    <a:srgbClr val="FEFF8D"/>
    <a:srgbClr val="DEF1D2"/>
    <a:srgbClr val="CDD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03" autoAdjust="0"/>
    <p:restoredTop sz="79494" autoAdjust="0"/>
  </p:normalViewPr>
  <p:slideViewPr>
    <p:cSldViewPr snapToGrid="0">
      <p:cViewPr>
        <p:scale>
          <a:sx n="108" d="100"/>
          <a:sy n="108" d="100"/>
        </p:scale>
        <p:origin x="80" y="-912"/>
      </p:cViewPr>
      <p:guideLst>
        <p:guide orient="horz" pos="2160"/>
        <p:guide pos="3840"/>
        <p:guide orient="horz" pos="2323"/>
        <p:guide pos="6756"/>
        <p:guide orient="horz" pos="3294"/>
        <p:guide orient="horz" pos="2465"/>
        <p:guide pos="248"/>
        <p:guide pos="7573"/>
        <p:guide pos="2751"/>
        <p:guide orient="horz" pos="3503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162" d="100"/>
          <a:sy n="162" d="100"/>
        </p:scale>
        <p:origin x="6224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arter:Desktop:hive_2_perf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26956851911763"/>
          <c:y val="0.0203426402351758"/>
          <c:w val="0.965625"/>
          <c:h val="0.8364278520898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all apps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1-10</c:v>
                </c:pt>
                <c:pt idx="1">
                  <c:v>10-100</c:v>
                </c:pt>
                <c:pt idx="2">
                  <c:v>100-1k</c:v>
                </c:pt>
                <c:pt idx="3">
                  <c:v>1k-10k</c:v>
                </c:pt>
                <c:pt idx="4">
                  <c:v>10k-100k</c:v>
                </c:pt>
              </c:strCache>
            </c:strRef>
          </c:cat>
          <c:val>
            <c:numRef>
              <c:f>Sheet1!$B$2:$B$6</c:f>
              <c:numCache>
                <c:formatCode>0.00</c:formatCode>
                <c:ptCount val="5"/>
                <c:pt idx="0">
                  <c:v>61.01</c:v>
                </c:pt>
                <c:pt idx="1">
                  <c:v>23.39</c:v>
                </c:pt>
                <c:pt idx="2">
                  <c:v>13.61</c:v>
                </c:pt>
                <c:pt idx="3">
                  <c:v>1.92</c:v>
                </c:pt>
                <c:pt idx="4">
                  <c:v>0.06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% total CPU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1-10</c:v>
                </c:pt>
                <c:pt idx="1">
                  <c:v>10-100</c:v>
                </c:pt>
                <c:pt idx="2">
                  <c:v>100-1k</c:v>
                </c:pt>
                <c:pt idx="3">
                  <c:v>1k-10k</c:v>
                </c:pt>
                <c:pt idx="4">
                  <c:v>10k-100k</c:v>
                </c:pt>
              </c:strCache>
            </c:strRef>
          </c:cat>
          <c:val>
            <c:numRef>
              <c:f>Sheet1!$C$2:$C$6</c:f>
              <c:numCache>
                <c:formatCode>0.00</c:formatCode>
                <c:ptCount val="5"/>
                <c:pt idx="0">
                  <c:v>0.14</c:v>
                </c:pt>
                <c:pt idx="1">
                  <c:v>4.25</c:v>
                </c:pt>
                <c:pt idx="2">
                  <c:v>28.04</c:v>
                </c:pt>
                <c:pt idx="3">
                  <c:v>36.46</c:v>
                </c:pt>
                <c:pt idx="4">
                  <c:v>31.1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% total containers</c:v>
                </c:pt>
              </c:strCache>
            </c:strRef>
          </c:tx>
          <c:spPr>
            <a:solidFill>
              <a:srgbClr val="F46C6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1-10</c:v>
                </c:pt>
                <c:pt idx="1">
                  <c:v>10-100</c:v>
                </c:pt>
                <c:pt idx="2">
                  <c:v>100-1k</c:v>
                </c:pt>
                <c:pt idx="3">
                  <c:v>1k-10k</c:v>
                </c:pt>
                <c:pt idx="4">
                  <c:v>10k-100k</c:v>
                </c:pt>
              </c:strCache>
            </c:strRef>
          </c:cat>
          <c:val>
            <c:numRef>
              <c:f>Sheet1!$D$2:$D$6</c:f>
              <c:numCache>
                <c:formatCode>0.00</c:formatCode>
                <c:ptCount val="5"/>
                <c:pt idx="0">
                  <c:v>1.74</c:v>
                </c:pt>
                <c:pt idx="1">
                  <c:v>6.63</c:v>
                </c:pt>
                <c:pt idx="2">
                  <c:v>41.59</c:v>
                </c:pt>
                <c:pt idx="3">
                  <c:v>33.4</c:v>
                </c:pt>
                <c:pt idx="4">
                  <c:v>16.57999999999999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8"/>
        <c:overlap val="-27"/>
        <c:axId val="-1136866400"/>
        <c:axId val="-1137513952"/>
      </c:barChart>
      <c:catAx>
        <c:axId val="-113686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7513952"/>
        <c:crosses val="autoZero"/>
        <c:auto val="1"/>
        <c:lblAlgn val="ctr"/>
        <c:lblOffset val="100"/>
        <c:noMultiLvlLbl val="0"/>
      </c:catAx>
      <c:valAx>
        <c:axId val="-113751395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1136866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509596456693"/>
          <c:y val="0.0911857104339498"/>
          <c:w val="0.476980807086614"/>
          <c:h val="0.05100184233502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/>
              <a:t>Hive 2 with</a:t>
            </a:r>
            <a:r>
              <a:rPr lang="en-US" sz="2400" b="1" baseline="0"/>
              <a:t> LLAP averages 26x faster than Hive 1</a:t>
            </a:r>
            <a:endParaRPr lang="en-US" sz="2400" b="1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'TPC-DS 1TB'!$Q$2</c:f>
              <c:strCache>
                <c:ptCount val="1"/>
                <c:pt idx="0">
                  <c:v>Hive 1 / Tez Time (s)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'TPC-DS 1TB'!$P$3:$P$17</c:f>
              <c:strCache>
                <c:ptCount val="15"/>
                <c:pt idx="0">
                  <c:v>query43.sql</c:v>
                </c:pt>
                <c:pt idx="1">
                  <c:v>query73.sql</c:v>
                </c:pt>
                <c:pt idx="2">
                  <c:v>query63.sql</c:v>
                </c:pt>
                <c:pt idx="3">
                  <c:v>query3.sql</c:v>
                </c:pt>
                <c:pt idx="4">
                  <c:v>query7.sql</c:v>
                </c:pt>
                <c:pt idx="5">
                  <c:v>query89.sql</c:v>
                </c:pt>
                <c:pt idx="6">
                  <c:v>query34.sql</c:v>
                </c:pt>
                <c:pt idx="7">
                  <c:v>query42.sql</c:v>
                </c:pt>
                <c:pt idx="8">
                  <c:v>query27.sql</c:v>
                </c:pt>
                <c:pt idx="9">
                  <c:v>query52.sql</c:v>
                </c:pt>
                <c:pt idx="10">
                  <c:v>query55.sql</c:v>
                </c:pt>
                <c:pt idx="11">
                  <c:v>query13.sql</c:v>
                </c:pt>
                <c:pt idx="12">
                  <c:v>query79.sql</c:v>
                </c:pt>
                <c:pt idx="13">
                  <c:v>query98.sql</c:v>
                </c:pt>
                <c:pt idx="14">
                  <c:v>query19.sql</c:v>
                </c:pt>
              </c:strCache>
            </c:strRef>
          </c:cat>
          <c:val>
            <c:numRef>
              <c:f>'TPC-DS 1TB'!$Q$3:$Q$17</c:f>
              <c:numCache>
                <c:formatCode>General</c:formatCode>
                <c:ptCount val="15"/>
                <c:pt idx="0">
                  <c:v>195.2636666666667</c:v>
                </c:pt>
                <c:pt idx="1">
                  <c:v>98.407</c:v>
                </c:pt>
                <c:pt idx="2">
                  <c:v>80.32733333333285</c:v>
                </c:pt>
                <c:pt idx="3">
                  <c:v>73.01133333333333</c:v>
                </c:pt>
                <c:pt idx="4">
                  <c:v>118.826</c:v>
                </c:pt>
                <c:pt idx="5">
                  <c:v>86.303</c:v>
                </c:pt>
                <c:pt idx="6">
                  <c:v>118.2283333333334</c:v>
                </c:pt>
                <c:pt idx="7">
                  <c:v>36.172</c:v>
                </c:pt>
                <c:pt idx="8">
                  <c:v>63.60333333333333</c:v>
                </c:pt>
                <c:pt idx="9">
                  <c:v>26.48133333333294</c:v>
                </c:pt>
                <c:pt idx="10">
                  <c:v>24.71633333333308</c:v>
                </c:pt>
                <c:pt idx="11">
                  <c:v>90.14733333333334</c:v>
                </c:pt>
                <c:pt idx="12">
                  <c:v>118.9263333333333</c:v>
                </c:pt>
                <c:pt idx="13">
                  <c:v>39.79166666666615</c:v>
                </c:pt>
                <c:pt idx="14">
                  <c:v>44.95133333333332</c:v>
                </c:pt>
              </c:numCache>
            </c:numRef>
          </c:val>
        </c:ser>
        <c:ser>
          <c:idx val="1"/>
          <c:order val="1"/>
          <c:tx>
            <c:strRef>
              <c:f>'TPC-DS 1TB'!$R$2</c:f>
              <c:strCache>
                <c:ptCount val="1"/>
                <c:pt idx="0">
                  <c:v>Hive 2 / LLAP Time(s)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'TPC-DS 1TB'!$P$3:$P$17</c:f>
              <c:strCache>
                <c:ptCount val="15"/>
                <c:pt idx="0">
                  <c:v>query43.sql</c:v>
                </c:pt>
                <c:pt idx="1">
                  <c:v>query73.sql</c:v>
                </c:pt>
                <c:pt idx="2">
                  <c:v>query63.sql</c:v>
                </c:pt>
                <c:pt idx="3">
                  <c:v>query3.sql</c:v>
                </c:pt>
                <c:pt idx="4">
                  <c:v>query7.sql</c:v>
                </c:pt>
                <c:pt idx="5">
                  <c:v>query89.sql</c:v>
                </c:pt>
                <c:pt idx="6">
                  <c:v>query34.sql</c:v>
                </c:pt>
                <c:pt idx="7">
                  <c:v>query42.sql</c:v>
                </c:pt>
                <c:pt idx="8">
                  <c:v>query27.sql</c:v>
                </c:pt>
                <c:pt idx="9">
                  <c:v>query52.sql</c:v>
                </c:pt>
                <c:pt idx="10">
                  <c:v>query55.sql</c:v>
                </c:pt>
                <c:pt idx="11">
                  <c:v>query13.sql</c:v>
                </c:pt>
                <c:pt idx="12">
                  <c:v>query79.sql</c:v>
                </c:pt>
                <c:pt idx="13">
                  <c:v>query98.sql</c:v>
                </c:pt>
                <c:pt idx="14">
                  <c:v>query19.sql</c:v>
                </c:pt>
              </c:strCache>
            </c:strRef>
          </c:cat>
          <c:val>
            <c:numRef>
              <c:f>'TPC-DS 1TB'!$R$3:$R$17</c:f>
              <c:numCache>
                <c:formatCode>General</c:formatCode>
                <c:ptCount val="15"/>
                <c:pt idx="0">
                  <c:v>4.220666666666667</c:v>
                </c:pt>
                <c:pt idx="1">
                  <c:v>2.220333333333333</c:v>
                </c:pt>
                <c:pt idx="2">
                  <c:v>2.168666666666667</c:v>
                </c:pt>
                <c:pt idx="3">
                  <c:v>1.979</c:v>
                </c:pt>
                <c:pt idx="4">
                  <c:v>3.443333333333333</c:v>
                </c:pt>
                <c:pt idx="5">
                  <c:v>2.790333333333333</c:v>
                </c:pt>
                <c:pt idx="6">
                  <c:v>3.917</c:v>
                </c:pt>
                <c:pt idx="7">
                  <c:v>1.405333333333333</c:v>
                </c:pt>
                <c:pt idx="8">
                  <c:v>3.127</c:v>
                </c:pt>
                <c:pt idx="9">
                  <c:v>1.348333333333333</c:v>
                </c:pt>
                <c:pt idx="10">
                  <c:v>1.300333333333333</c:v>
                </c:pt>
                <c:pt idx="11">
                  <c:v>4.820333333333333</c:v>
                </c:pt>
                <c:pt idx="12">
                  <c:v>7.96933333333334</c:v>
                </c:pt>
                <c:pt idx="13">
                  <c:v>4.443</c:v>
                </c:pt>
                <c:pt idx="14">
                  <c:v>9.578666666666666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136750352"/>
        <c:axId val="-1136747088"/>
      </c:barChart>
      <c:lineChart>
        <c:grouping val="standard"/>
        <c:varyColors val="0"/>
        <c:ser>
          <c:idx val="2"/>
          <c:order val="2"/>
          <c:tx>
            <c:strRef>
              <c:f>'TPC-DS 1TB'!$S$2</c:f>
              <c:strCache>
                <c:ptCount val="1"/>
                <c:pt idx="0">
                  <c:v>Speedup (x Factor)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'TPC-DS 1TB'!$P$3:$P$17</c:f>
              <c:strCache>
                <c:ptCount val="15"/>
                <c:pt idx="0">
                  <c:v>query43.sql</c:v>
                </c:pt>
                <c:pt idx="1">
                  <c:v>query73.sql</c:v>
                </c:pt>
                <c:pt idx="2">
                  <c:v>query63.sql</c:v>
                </c:pt>
                <c:pt idx="3">
                  <c:v>query3.sql</c:v>
                </c:pt>
                <c:pt idx="4">
                  <c:v>query7.sql</c:v>
                </c:pt>
                <c:pt idx="5">
                  <c:v>query89.sql</c:v>
                </c:pt>
                <c:pt idx="6">
                  <c:v>query34.sql</c:v>
                </c:pt>
                <c:pt idx="7">
                  <c:v>query42.sql</c:v>
                </c:pt>
                <c:pt idx="8">
                  <c:v>query27.sql</c:v>
                </c:pt>
                <c:pt idx="9">
                  <c:v>query52.sql</c:v>
                </c:pt>
                <c:pt idx="10">
                  <c:v>query55.sql</c:v>
                </c:pt>
                <c:pt idx="11">
                  <c:v>query13.sql</c:v>
                </c:pt>
                <c:pt idx="12">
                  <c:v>query79.sql</c:v>
                </c:pt>
                <c:pt idx="13">
                  <c:v>query98.sql</c:v>
                </c:pt>
                <c:pt idx="14">
                  <c:v>query19.sql</c:v>
                </c:pt>
              </c:strCache>
            </c:strRef>
          </c:cat>
          <c:val>
            <c:numRef>
              <c:f>'TPC-DS 1TB'!$S$3:$S$17</c:f>
              <c:numCache>
                <c:formatCode>General</c:formatCode>
                <c:ptCount val="15"/>
                <c:pt idx="0">
                  <c:v>46.26370241667986</c:v>
                </c:pt>
                <c:pt idx="1">
                  <c:v>44.32082269929401</c:v>
                </c:pt>
                <c:pt idx="2">
                  <c:v>37.0399631109745</c:v>
                </c:pt>
                <c:pt idx="3">
                  <c:v>36.89304362472629</c:v>
                </c:pt>
                <c:pt idx="4">
                  <c:v>34.50900290416264</c:v>
                </c:pt>
                <c:pt idx="5">
                  <c:v>30.92927965595508</c:v>
                </c:pt>
                <c:pt idx="6">
                  <c:v>30.18338864777466</c:v>
                </c:pt>
                <c:pt idx="7">
                  <c:v>25.73908918406072</c:v>
                </c:pt>
                <c:pt idx="8">
                  <c:v>20.34004903528408</c:v>
                </c:pt>
                <c:pt idx="9">
                  <c:v>19.64004944375772</c:v>
                </c:pt>
                <c:pt idx="10">
                  <c:v>19.00769033581133</c:v>
                </c:pt>
                <c:pt idx="11">
                  <c:v>18.70147292718346</c:v>
                </c:pt>
                <c:pt idx="12">
                  <c:v>14.9229964865317</c:v>
                </c:pt>
                <c:pt idx="13">
                  <c:v>8.95603571160627</c:v>
                </c:pt>
                <c:pt idx="14">
                  <c:v>4.692859131403119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136739568"/>
        <c:axId val="-1136743328"/>
      </c:lineChart>
      <c:catAx>
        <c:axId val="-113675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6747088"/>
        <c:crosses val="autoZero"/>
        <c:auto val="1"/>
        <c:lblAlgn val="ctr"/>
        <c:lblOffset val="100"/>
        <c:noMultiLvlLbl val="0"/>
      </c:catAx>
      <c:valAx>
        <c:axId val="-113674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Query Time(s)</a:t>
                </a:r>
                <a:r>
                  <a:rPr lang="en-US" sz="1800" baseline="0"/>
                  <a:t> (Lower is Better)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6750352"/>
        <c:crosses val="autoZero"/>
        <c:crossBetween val="between"/>
      </c:valAx>
      <c:valAx>
        <c:axId val="-11367433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Speedup (x</a:t>
                </a:r>
                <a:r>
                  <a:rPr lang="en-US" sz="1800" baseline="0"/>
                  <a:t> Factor)</a:t>
                </a:r>
                <a:endParaRPr lang="en-US" sz="180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136739568"/>
        <c:crosses val="max"/>
        <c:crossBetween val="between"/>
      </c:valAx>
      <c:catAx>
        <c:axId val="-11367395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1367433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tx2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0399-48D2-AF44-8771-A09FA78856DF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CC27A-E44E-E84A-8B51-90B66FC2C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848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8197D7-FCD5-4F99-8285-C9E1ED70DAB0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7E594-4005-43F8-B8F3-453F0010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1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921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baseline="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Hortonworks: Powering the Future of Data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F8852D-A642-44AF-93F0-4A3BD6E66CA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721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606D2-7F90-454E-A961-02133B5F46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6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massive storage and processing power users want to do many kinds of processing on Hadoop</a:t>
            </a:r>
          </a:p>
          <a:p>
            <a:pPr lvl="1"/>
            <a:r>
              <a:rPr lang="en-US" dirty="0" smtClean="0"/>
              <a:t>But MR is sub-optimal for some things (e.g. SQL) and abysmal for others (e.g. machine learning)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81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Solution: Hadoop 2.0 with YARN</a:t>
            </a:r>
          </a:p>
          <a:p>
            <a:pPr lvl="1"/>
            <a:r>
              <a:rPr lang="en-US" dirty="0" smtClean="0"/>
              <a:t>Breaks out scheduling from execution so that other execution paradigms can run on Hadoop</a:t>
            </a:r>
          </a:p>
          <a:p>
            <a:pPr lvl="1"/>
            <a:r>
              <a:rPr lang="en-US" dirty="0" smtClean="0"/>
              <a:t>Started in 2008, GA in 2013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Beginnings</a:t>
            </a:r>
            <a:r>
              <a:rPr lang="en-US" baseline="0" dirty="0" smtClean="0"/>
              <a:t> of a data operating system, storage plus scheduling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10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70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44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8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7708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674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32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77E594-4005-43F8-B8F3-453F0010D5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63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378"/>
            <a:ext cx="14670629" cy="82445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2895254"/>
            <a:ext cx="7644384" cy="1569660"/>
          </a:xfrm>
          <a:prstGeom prst="rect">
            <a:avLst/>
          </a:prstGeom>
          <a:noFill/>
          <a:effectLst>
            <a:outerShdw blurRad="127000" algn="ctr" rotWithShape="0">
              <a:srgbClr val="000000"/>
            </a:outerShdw>
          </a:effectLst>
        </p:spPr>
        <p:txBody>
          <a:bodyPr wrap="square" lIns="0" bIns="0" anchor="b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60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(Maximum Three Lines)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841494" y="4650218"/>
            <a:ext cx="7644384" cy="470898"/>
          </a:xfrm>
          <a:prstGeom prst="rect">
            <a:avLst/>
          </a:prstGeom>
          <a:effectLst>
            <a:outerShdw blurRad="63500" algn="ctr" rotWithShape="0">
              <a:srgbClr val="000000">
                <a:alpha val="50000"/>
              </a:srgbClr>
            </a:outerShdw>
          </a:effectLst>
        </p:spPr>
        <p:txBody>
          <a:bodyPr lIns="0" tIns="0" bIns="0">
            <a:spAutoFit/>
          </a:bodyPr>
          <a:lstStyle>
            <a:lvl1pPr marL="0" indent="0" algn="l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None/>
              <a:defRPr sz="3600" b="1" baseline="0">
                <a:solidFill>
                  <a:schemeClr val="bg2"/>
                </a:solidFill>
                <a:latin typeface="+mj-lt"/>
                <a:cs typeface="Arial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Optional Subhead or Speaker Name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811" y="7014947"/>
            <a:ext cx="2194560" cy="9326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41494" y="5244102"/>
            <a:ext cx="7644384" cy="470898"/>
          </a:xfrm>
          <a:effectLst>
            <a:outerShdw blurRad="63500" algn="ctr" rotWithShape="0">
              <a:srgbClr val="000000">
                <a:alpha val="50000"/>
              </a:srgbClr>
            </a:outerShdw>
          </a:effectLst>
        </p:spPr>
        <p:txBody>
          <a:bodyPr tIns="0" bIns="0">
            <a:spAutoFit/>
          </a:bodyPr>
          <a:lstStyle>
            <a:lvl1pPr marL="0" indent="0">
              <a:lnSpc>
                <a:spcPct val="85000"/>
              </a:lnSpc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61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681635"/>
            <a:ext cx="13167360" cy="47089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36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1018740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411480" indent="-41148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3600" baseline="0"/>
            </a:lvl1pPr>
            <a:lvl2pPr>
              <a:lnSpc>
                <a:spcPct val="90000"/>
              </a:lnSpc>
              <a:spcBef>
                <a:spcPts val="600"/>
              </a:spcBef>
              <a:defRPr sz="3200" baseline="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80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680057"/>
            <a:ext cx="13167360" cy="47089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36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41493" y="2305050"/>
            <a:ext cx="6400800" cy="797141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411480" indent="-41148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2800"/>
            </a:lvl1pPr>
            <a:lvl2pPr>
              <a:lnSpc>
                <a:spcPct val="90000"/>
              </a:lnSpc>
              <a:spcBef>
                <a:spcPts val="600"/>
              </a:spcBef>
              <a:defRPr sz="2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7608054" y="2305050"/>
            <a:ext cx="6400800" cy="797141"/>
          </a:xfrm>
          <a:prstGeom prst="rect">
            <a:avLst/>
          </a:prstGeom>
        </p:spPr>
        <p:txBody>
          <a:bodyPr lIns="0" tIns="0" bIns="0">
            <a:spAutoFit/>
          </a:bodyPr>
          <a:lstStyle>
            <a:lvl1pPr marL="411480" indent="-41148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75000"/>
              <a:buFont typeface="Wingdings 2" pitchFamily="18" charset="2"/>
              <a:buChar char="Ã"/>
              <a:defRPr sz="2800"/>
            </a:lvl1pPr>
            <a:lvl2pPr>
              <a:lnSpc>
                <a:spcPct val="90000"/>
              </a:lnSpc>
              <a:spcBef>
                <a:spcPts val="600"/>
              </a:spcBef>
              <a:defRPr sz="24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841493" y="1805446"/>
            <a:ext cx="6400800" cy="366254"/>
          </a:xfrm>
        </p:spPr>
        <p:txBody>
          <a:bodyPr tIns="0" bIns="0" anchor="b" anchorCtr="0">
            <a:spAutoFit/>
          </a:bodyPr>
          <a:lstStyle>
            <a:lvl1pPr marL="0" indent="0">
              <a:lnSpc>
                <a:spcPct val="85000"/>
              </a:lnSpc>
              <a:spcBef>
                <a:spcPts val="1200"/>
              </a:spcBef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7608054" y="1805446"/>
            <a:ext cx="6400800" cy="366254"/>
          </a:xfrm>
        </p:spPr>
        <p:txBody>
          <a:bodyPr tIns="0" bIns="0" anchor="b" anchorCtr="0">
            <a:spAutoFit/>
          </a:bodyPr>
          <a:lstStyle>
            <a:lvl1pPr marL="0" indent="0">
              <a:lnSpc>
                <a:spcPct val="85000"/>
              </a:lnSpc>
              <a:buNone/>
              <a:defRPr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83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4" y="681635"/>
            <a:ext cx="13167360" cy="47089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3600" b="1" baseline="0">
                <a:solidFill>
                  <a:schemeClr val="tx1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82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76" y="-12569"/>
            <a:ext cx="14659657" cy="82384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3" y="3048000"/>
            <a:ext cx="13194792" cy="78483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/>
            </a:outerShdw>
          </a:effectLst>
        </p:spPr>
        <p:txBody>
          <a:bodyPr wrap="square" lIns="0" bIns="0" anchor="b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60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9517" y="7346701"/>
            <a:ext cx="1594058" cy="6774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804" y="7771768"/>
            <a:ext cx="15042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defTabSz="548640">
              <a:lnSpc>
                <a:spcPct val="90000"/>
              </a:lnSpc>
              <a:defRPr sz="1200" b="0" spc="-84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fld id="{9484F7A5-6A8F-8446-A111-2677E1911D97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98448" y="7771768"/>
            <a:ext cx="2991203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1080">
                <a:solidFill>
                  <a:schemeClr val="accent4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defRPr>
            </a:lvl1pPr>
          </a:lstStyle>
          <a:p>
            <a:pPr lvl="0"/>
            <a:r>
              <a:rPr lang="en-US" dirty="0"/>
              <a:t>© Hortonworks Inc. 2011 – 2016.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2405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76" y="-12569"/>
            <a:ext cx="14659657" cy="823842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841493" y="2743200"/>
            <a:ext cx="13194792" cy="1046440"/>
          </a:xfrm>
          <a:prstGeom prst="rect">
            <a:avLst/>
          </a:prstGeom>
          <a:noFill/>
          <a:ln>
            <a:noFill/>
          </a:ln>
          <a:effectLst>
            <a:outerShdw blurRad="127000" algn="ctr" rotWithShape="0">
              <a:srgbClr val="000000"/>
            </a:outerShdw>
          </a:effectLst>
        </p:spPr>
        <p:txBody>
          <a:bodyPr wrap="square" lIns="0" bIns="0" anchor="b" anchorCtr="0">
            <a:spAutoFit/>
          </a:bodyPr>
          <a:lstStyle>
            <a:lvl1pPr marL="0" indent="0" algn="l" defTabSz="544830">
              <a:lnSpc>
                <a:spcPct val="85000"/>
              </a:lnSpc>
              <a:spcAft>
                <a:spcPts val="0"/>
              </a:spcAft>
              <a:tabLst/>
              <a:defRPr sz="8000" b="1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8811" y="7014947"/>
            <a:ext cx="2194560" cy="932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804" y="7771768"/>
            <a:ext cx="15042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defTabSz="548640">
              <a:lnSpc>
                <a:spcPct val="90000"/>
              </a:lnSpc>
              <a:defRPr sz="1200" b="0" spc="-84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/>
            <a:fld id="{9484F7A5-6A8F-8446-A111-2677E1911D97}" type="slidenum">
              <a:rPr lang="en-US" smtClean="0"/>
              <a:pPr lvl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8448" y="7771768"/>
            <a:ext cx="2991203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>
              <a:spcBef>
                <a:spcPts val="0"/>
              </a:spcBef>
              <a:buFont typeface="Arial"/>
              <a:buNone/>
              <a:defRPr sz="1080">
                <a:solidFill>
                  <a:schemeClr val="accent4">
                    <a:lumMod val="50000"/>
                  </a:schemeClr>
                </a:solidFill>
                <a:ea typeface="ヒラギノ角ゴ Pro W3" charset="-128"/>
                <a:cs typeface="ヒラギノ角ゴ Pro W3" charset="-128"/>
              </a:defRPr>
            </a:lvl1pPr>
          </a:lstStyle>
          <a:p>
            <a:pPr lvl="0"/>
            <a:r>
              <a:rPr lang="en-US" dirty="0"/>
              <a:t>© Hortonworks Inc. 2011 – 2016.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2817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41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jpg"/><Relationship Id="rId1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559" y="0"/>
            <a:ext cx="14643959" cy="8229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9517" y="7346701"/>
            <a:ext cx="1594058" cy="67747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1248" y="680057"/>
            <a:ext cx="13166725" cy="470898"/>
          </a:xfrm>
          <a:prstGeom prst="rect">
            <a:avLst/>
          </a:prstGeom>
        </p:spPr>
        <p:txBody>
          <a:bodyPr vert="horz" lIns="0" tIns="0" rIns="0" bIns="0" rtlCol="0" anchor="ctr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1746504"/>
            <a:ext cx="13166725" cy="79714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31804" y="7771768"/>
            <a:ext cx="150426" cy="1661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548640">
              <a:lnSpc>
                <a:spcPct val="90000"/>
              </a:lnSpc>
            </a:pPr>
            <a:fld id="{9484F7A5-6A8F-8446-A111-2677E1911D97}" type="slidenum">
              <a:rPr lang="en-US" sz="1200" b="0" spc="-84" smtClean="0">
                <a:solidFill>
                  <a:schemeClr val="accent4">
                    <a:lumMod val="50000"/>
                  </a:schemeClr>
                </a:solidFill>
              </a:rPr>
              <a:pPr defTabSz="548640">
                <a:lnSpc>
                  <a:spcPct val="90000"/>
                </a:lnSpc>
              </a:pPr>
              <a:t>‹#›</a:t>
            </a:fld>
            <a:endParaRPr lang="en-US" sz="1200" b="0" spc="-84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7771768"/>
            <a:ext cx="2991203" cy="1661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en-US" sz="108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©</a:t>
            </a:r>
            <a:r>
              <a:rPr lang="en-US" sz="1080" baseline="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 Hortonworks </a:t>
            </a:r>
            <a:r>
              <a:rPr lang="en-US" sz="108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Inc. 2011 – </a:t>
            </a:r>
            <a:r>
              <a:rPr lang="en-US" sz="1080" dirty="0" smtClean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2017. </a:t>
            </a:r>
            <a:r>
              <a:rPr lang="en-US" sz="1080" dirty="0">
                <a:solidFill>
                  <a:schemeClr val="accent4">
                    <a:lumMod val="50000"/>
                  </a:schemeClr>
                </a:solidFill>
                <a:latin typeface="+mn-lt"/>
                <a:ea typeface="ヒラギノ角ゴ Pro W3" charset="-128"/>
                <a:cs typeface="ヒラギノ角ゴ Pro W3" charset="-128"/>
              </a:rPr>
              <a:t>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71490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89" r:id="rId2"/>
    <p:sldLayoutId id="2147483776" r:id="rId3"/>
    <p:sldLayoutId id="2147483784" r:id="rId4"/>
    <p:sldLayoutId id="2147483756" r:id="rId5"/>
    <p:sldLayoutId id="2147483766" r:id="rId6"/>
    <p:sldLayoutId id="214748377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548640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54864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109728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64592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2194560" algn="l" defTabSz="548640" rtl="0" eaLnBrk="1" fontAlgn="base" hangingPunct="1">
        <a:spcBef>
          <a:spcPct val="0"/>
        </a:spcBef>
        <a:spcAft>
          <a:spcPct val="0"/>
        </a:spcAft>
        <a:defRPr sz="4320">
          <a:solidFill>
            <a:schemeClr val="tx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411480" indent="-411480" algn="l" defTabSz="548640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>
          <a:schemeClr val="accent1"/>
        </a:buClr>
        <a:buSzPct val="75000"/>
        <a:buFont typeface="Wingdings 2" pitchFamily="18" charset="2"/>
        <a:buChar char="Ã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891540" indent="-342900" algn="l" defTabSz="548640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841494" y="2110423"/>
            <a:ext cx="9620468" cy="2354491"/>
          </a:xfrm>
        </p:spPr>
        <p:txBody>
          <a:bodyPr/>
          <a:lstStyle/>
          <a:p>
            <a:pPr lvl="0" defTabSz="914400">
              <a:defRPr/>
            </a:pPr>
            <a:r>
              <a:rPr lang="en-US" dirty="0" smtClean="0"/>
              <a:t>Lessons from the Jungle of Open Source Big Data Development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841494" y="4650218"/>
            <a:ext cx="7908806" cy="1463991"/>
          </a:xfrm>
        </p:spPr>
        <p:txBody>
          <a:bodyPr/>
          <a:lstStyle/>
          <a:p>
            <a:r>
              <a:rPr lang="en-US" dirty="0" smtClean="0"/>
              <a:t>Owen O’Malley, Co-founder Hortonworks</a:t>
            </a:r>
          </a:p>
          <a:p>
            <a:r>
              <a:rPr lang="en-US" dirty="0" smtClean="0"/>
              <a:t>Apache Hadoop, Hive, ORC, and Incubator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15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pPr algn="just"/>
            <a:r>
              <a:rPr lang="en-US" sz="4000" dirty="0" smtClean="0"/>
              <a:t>Big Data Ecosystem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862870"/>
          </a:xfrm>
        </p:spPr>
        <p:txBody>
          <a:bodyPr/>
          <a:lstStyle/>
          <a:p>
            <a:r>
              <a:rPr lang="en-US" sz="3600" dirty="0" smtClean="0"/>
              <a:t>There are a </a:t>
            </a:r>
            <a:r>
              <a:rPr lang="en-US" sz="3600" b="1" dirty="0" smtClean="0"/>
              <a:t>LOT</a:t>
            </a:r>
            <a:r>
              <a:rPr lang="en-US" sz="3600" dirty="0" smtClean="0"/>
              <a:t> of Big Data projects</a:t>
            </a:r>
          </a:p>
          <a:p>
            <a:pPr lvl="1"/>
            <a:r>
              <a:rPr lang="en-US" dirty="0" smtClean="0"/>
              <a:t>When the environment changes, it creates a gap</a:t>
            </a:r>
          </a:p>
          <a:p>
            <a:pPr lvl="1"/>
            <a:r>
              <a:rPr lang="en-US" dirty="0" smtClean="0"/>
              <a:t>When there is a gap, one or more communities work to fill it</a:t>
            </a:r>
          </a:p>
          <a:p>
            <a:pPr lvl="2"/>
            <a:r>
              <a:rPr lang="en-US" dirty="0" smtClean="0"/>
              <a:t>Start a new project</a:t>
            </a:r>
          </a:p>
          <a:p>
            <a:pPr lvl="2"/>
            <a:r>
              <a:rPr lang="en-US" dirty="0" smtClean="0"/>
              <a:t>Modify an existing project</a:t>
            </a:r>
          </a:p>
          <a:p>
            <a:r>
              <a:rPr lang="en-US" dirty="0" smtClean="0"/>
              <a:t>Projects that are similar compete</a:t>
            </a:r>
          </a:p>
          <a:p>
            <a:pPr lvl="1"/>
            <a:r>
              <a:rPr lang="en-US" dirty="0" smtClean="0"/>
              <a:t>For users and developers</a:t>
            </a:r>
          </a:p>
          <a:p>
            <a:pPr lvl="1"/>
            <a:r>
              <a:rPr lang="en-US" dirty="0" smtClean="0"/>
              <a:t>For publicity</a:t>
            </a:r>
          </a:p>
          <a:p>
            <a:pPr lvl="1"/>
            <a:r>
              <a:rPr lang="en-US" dirty="0" smtClean="0"/>
              <a:t>Tend to copy features from each other</a:t>
            </a:r>
          </a:p>
        </p:txBody>
      </p:sp>
    </p:spTree>
    <p:extLst>
      <p:ext uri="{BB962C8B-B14F-4D97-AF65-F5344CB8AC3E}">
        <p14:creationId xmlns:p14="http://schemas.microsoft.com/office/powerpoint/2010/main" val="7711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pPr algn="just"/>
            <a:r>
              <a:rPr lang="en-US" sz="4000" dirty="0" smtClean="0"/>
              <a:t>To Fork or not to Fork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078313"/>
          </a:xfrm>
        </p:spPr>
        <p:txBody>
          <a:bodyPr/>
          <a:lstStyle/>
          <a:p>
            <a:r>
              <a:rPr lang="en-US" dirty="0" smtClean="0"/>
              <a:t>When another project does something that you need</a:t>
            </a:r>
          </a:p>
          <a:p>
            <a:pPr lvl="1"/>
            <a:r>
              <a:rPr lang="en-US" dirty="0" smtClean="0"/>
              <a:t>Do you use theirs directly? What if you need changes?</a:t>
            </a:r>
          </a:p>
          <a:p>
            <a:pPr lvl="1"/>
            <a:r>
              <a:rPr lang="en-US" dirty="0" smtClean="0"/>
              <a:t>Do you copy theirs and add the features?</a:t>
            </a:r>
          </a:p>
          <a:p>
            <a:pPr lvl="1"/>
            <a:r>
              <a:rPr lang="en-US" dirty="0" smtClean="0"/>
              <a:t>Do you start a new project?</a:t>
            </a:r>
          </a:p>
          <a:p>
            <a:r>
              <a:rPr lang="en-US" dirty="0" smtClean="0"/>
              <a:t>Consider the cadence of the projects</a:t>
            </a:r>
          </a:p>
          <a:p>
            <a:pPr lvl="1"/>
            <a:r>
              <a:rPr lang="en-US" dirty="0" smtClean="0"/>
              <a:t>Younger faster projects can’t require changes from slower projects.</a:t>
            </a:r>
          </a:p>
          <a:p>
            <a:r>
              <a:rPr lang="en-US" dirty="0" smtClean="0"/>
              <a:t>HBase forked Hadoop’s RPC</a:t>
            </a:r>
          </a:p>
          <a:p>
            <a:pPr lvl="1"/>
            <a:r>
              <a:rPr lang="en-US" dirty="0" smtClean="0"/>
              <a:t>It has meant a lot of duplicated work for both projects</a:t>
            </a:r>
          </a:p>
          <a:p>
            <a:pPr lvl="1"/>
            <a:r>
              <a:rPr lang="en-US" dirty="0" smtClean="0"/>
              <a:t>Inevitable since HBase was much younger and faster than Hadoop</a:t>
            </a:r>
          </a:p>
        </p:txBody>
      </p:sp>
    </p:spTree>
    <p:extLst>
      <p:ext uri="{BB962C8B-B14F-4D97-AF65-F5344CB8AC3E}">
        <p14:creationId xmlns:p14="http://schemas.microsoft.com/office/powerpoint/2010/main" val="116344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User Isolation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291" y="3302036"/>
            <a:ext cx="4841005" cy="60016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It is important to have quiet time and isolation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  - Burnside</a:t>
            </a:r>
          </a:p>
        </p:txBody>
      </p:sp>
    </p:spTree>
    <p:extLst>
      <p:ext uri="{BB962C8B-B14F-4D97-AF65-F5344CB8AC3E}">
        <p14:creationId xmlns:p14="http://schemas.microsoft.com/office/powerpoint/2010/main" val="138902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Hadoop On 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247317"/>
          </a:xfrm>
        </p:spPr>
        <p:txBody>
          <a:bodyPr/>
          <a:lstStyle/>
          <a:p>
            <a:r>
              <a:rPr lang="en-US" dirty="0" smtClean="0"/>
              <a:t>Early Hadoop didn’t isolate users well</a:t>
            </a:r>
          </a:p>
          <a:p>
            <a:r>
              <a:rPr lang="en-US" dirty="0" smtClean="0"/>
              <a:t>Wanted ability to run different versions of HDFS &amp; MapReduce</a:t>
            </a:r>
          </a:p>
          <a:p>
            <a:r>
              <a:rPr lang="en-US" dirty="0" smtClean="0"/>
              <a:t>Created Hadoop On Demand (HOD)</a:t>
            </a:r>
          </a:p>
          <a:p>
            <a:pPr lvl="1"/>
            <a:r>
              <a:rPr lang="en-US" dirty="0" smtClean="0"/>
              <a:t>Used Torque cluster scheduler</a:t>
            </a:r>
          </a:p>
          <a:p>
            <a:pPr lvl="1"/>
            <a:r>
              <a:rPr lang="en-US" dirty="0" smtClean="0"/>
              <a:t>Allocated dynamic cluster</a:t>
            </a:r>
          </a:p>
          <a:p>
            <a:r>
              <a:rPr lang="en-US" dirty="0" smtClean="0"/>
              <a:t>Didn’t adjust to MapReduce workload</a:t>
            </a:r>
          </a:p>
          <a:p>
            <a:pPr lvl="1"/>
            <a:r>
              <a:rPr lang="en-US" dirty="0" smtClean="0"/>
              <a:t>Wasted a lot of computer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9629" y="3140844"/>
            <a:ext cx="5349225" cy="412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MapReduce Schedulers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767459"/>
          </a:xfrm>
        </p:spPr>
        <p:txBody>
          <a:bodyPr/>
          <a:lstStyle/>
          <a:p>
            <a:r>
              <a:rPr lang="en-US" dirty="0" smtClean="0"/>
              <a:t>Facebook wanted low latency</a:t>
            </a:r>
          </a:p>
          <a:p>
            <a:pPr lvl="1"/>
            <a:r>
              <a:rPr lang="en-US" dirty="0" smtClean="0"/>
              <a:t>Created Fair Share Scheduler</a:t>
            </a:r>
          </a:p>
          <a:p>
            <a:pPr lvl="1"/>
            <a:r>
              <a:rPr lang="en-US" dirty="0" smtClean="0"/>
              <a:t>Every application gets some resources</a:t>
            </a:r>
          </a:p>
          <a:p>
            <a:r>
              <a:rPr lang="en-US" dirty="0" smtClean="0"/>
              <a:t>Yahoo wanted to maximize throughput</a:t>
            </a:r>
          </a:p>
          <a:p>
            <a:pPr lvl="1"/>
            <a:r>
              <a:rPr lang="en-US" dirty="0" smtClean="0"/>
              <a:t>Created Capacity Scheduler</a:t>
            </a:r>
          </a:p>
          <a:p>
            <a:pPr lvl="1"/>
            <a:r>
              <a:rPr lang="en-US" dirty="0" smtClean="0"/>
              <a:t>Allows multiple organizations to share a cluster with reserved capacity</a:t>
            </a:r>
          </a:p>
          <a:p>
            <a:r>
              <a:rPr lang="en-US" dirty="0" smtClean="0"/>
              <a:t>Both plug in to MapReduce</a:t>
            </a:r>
          </a:p>
          <a:p>
            <a:r>
              <a:rPr lang="en-US" dirty="0" smtClean="0"/>
              <a:t>Over time they have copied features from each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8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Mesos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915466"/>
          </a:xfrm>
        </p:spPr>
        <p:txBody>
          <a:bodyPr/>
          <a:lstStyle/>
          <a:p>
            <a:r>
              <a:rPr lang="en-US" dirty="0" smtClean="0"/>
              <a:t>Berkeley wanted to run different services on the same cluster</a:t>
            </a:r>
          </a:p>
          <a:p>
            <a:pPr lvl="1"/>
            <a:r>
              <a:rPr lang="en-US" dirty="0" smtClean="0"/>
              <a:t>Twitter was an early adopter via an intern from Berkeley.</a:t>
            </a:r>
          </a:p>
          <a:p>
            <a:r>
              <a:rPr lang="en-US" dirty="0" smtClean="0"/>
              <a:t>Mesos arbitrates between different services to share cluster</a:t>
            </a:r>
          </a:p>
          <a:p>
            <a:pPr lvl="1"/>
            <a:r>
              <a:rPr lang="en-US" dirty="0" smtClean="0"/>
              <a:t>Offers available slots to each service</a:t>
            </a:r>
          </a:p>
          <a:p>
            <a:r>
              <a:rPr lang="en-US" dirty="0" smtClean="0"/>
              <a:t>Support different versions of Hadoop</a:t>
            </a:r>
          </a:p>
          <a:p>
            <a:r>
              <a:rPr lang="en-US" dirty="0" smtClean="0"/>
              <a:t>Users still interact with the individual service</a:t>
            </a:r>
          </a:p>
          <a:p>
            <a:r>
              <a:rPr lang="en-US" dirty="0" smtClean="0"/>
              <a:t>Scales to many thousand machines</a:t>
            </a:r>
          </a:p>
          <a:p>
            <a:r>
              <a:rPr lang="en-US" dirty="0" smtClean="0"/>
              <a:t>Security was an after thought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6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itchFamily="34" charset="0"/>
              </a:rPr>
              <a:t>Mesos Architecture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409460" y="1555768"/>
            <a:ext cx="8081008" cy="5894072"/>
            <a:chOff x="2670812" y="1645920"/>
            <a:chExt cx="8081008" cy="5894072"/>
          </a:xfrm>
        </p:grpSpPr>
        <p:sp>
          <p:nvSpPr>
            <p:cNvPr id="3" name="Rectangle 2"/>
            <p:cNvSpPr>
              <a:spLocks noChangeArrowheads="1"/>
            </p:cNvSpPr>
            <p:nvPr/>
          </p:nvSpPr>
          <p:spPr bwMode="auto">
            <a:xfrm>
              <a:off x="3027046" y="1645920"/>
              <a:ext cx="1920240" cy="548640"/>
            </a:xfrm>
            <a:prstGeom prst="rect">
              <a:avLst/>
            </a:prstGeom>
            <a:gradFill rotWithShape="1">
              <a:gsLst>
                <a:gs pos="0">
                  <a:srgbClr val="DDE7FF"/>
                </a:gs>
                <a:gs pos="64999">
                  <a:srgbClr val="AEC6FF"/>
                </a:gs>
                <a:gs pos="100000">
                  <a:srgbClr val="8CB0FF"/>
                </a:gs>
              </a:gsLst>
              <a:lin ang="5400000" scaled="1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dk1"/>
                  </a:solidFill>
                  <a:latin typeface="Helvetica"/>
                  <a:cs typeface="Helvetica"/>
                </a:rPr>
                <a:t>MPI job</a:t>
              </a:r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3027046" y="2419352"/>
              <a:ext cx="1920240" cy="773430"/>
            </a:xfrm>
            <a:prstGeom prst="rect">
              <a:avLst/>
            </a:prstGeom>
            <a:gradFill rotWithShape="1">
              <a:gsLst>
                <a:gs pos="0">
                  <a:srgbClr val="DDE7FF"/>
                </a:gs>
                <a:gs pos="64999">
                  <a:srgbClr val="AEC6FF"/>
                </a:gs>
                <a:gs pos="100000">
                  <a:srgbClr val="8CB0FF"/>
                </a:gs>
              </a:gsLst>
              <a:lin ang="5400000" scaled="1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dk1"/>
                  </a:solidFill>
                  <a:latin typeface="Helvetica"/>
                  <a:cs typeface="Helvetica"/>
                </a:rPr>
                <a:t>MPI scheduler</a:t>
              </a: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5953126" y="1645920"/>
              <a:ext cx="1920240" cy="548640"/>
            </a:xfrm>
            <a:prstGeom prst="rect">
              <a:avLst/>
            </a:prstGeom>
            <a:gradFill rotWithShape="1">
              <a:gsLst>
                <a:gs pos="0">
                  <a:srgbClr val="DDE7FF"/>
                </a:gs>
                <a:gs pos="64999">
                  <a:srgbClr val="AEC6FF"/>
                </a:gs>
                <a:gs pos="100000">
                  <a:srgbClr val="8CB0FF"/>
                </a:gs>
              </a:gsLst>
              <a:lin ang="5400000" scaled="1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dk1"/>
                  </a:solidFill>
                  <a:latin typeface="Helvetica"/>
                  <a:cs typeface="Helvetica"/>
                </a:rPr>
                <a:t>Hadoop job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5953126" y="2419352"/>
              <a:ext cx="1920240" cy="773430"/>
            </a:xfrm>
            <a:prstGeom prst="rect">
              <a:avLst/>
            </a:prstGeom>
            <a:gradFill rotWithShape="1">
              <a:gsLst>
                <a:gs pos="0">
                  <a:srgbClr val="DDE7FF"/>
                </a:gs>
                <a:gs pos="64999">
                  <a:srgbClr val="AEC6FF"/>
                </a:gs>
                <a:gs pos="100000">
                  <a:srgbClr val="8CB0FF"/>
                </a:gs>
              </a:gsLst>
              <a:lin ang="5400000" scaled="1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dk1"/>
                  </a:solidFill>
                  <a:latin typeface="Helvetica"/>
                  <a:cs typeface="Helvetica"/>
                </a:rPr>
                <a:t>Hadoop scheduler</a:t>
              </a:r>
            </a:p>
          </p:txBody>
        </p:sp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078606" y="3924300"/>
              <a:ext cx="2743200" cy="914400"/>
            </a:xfrm>
            <a:prstGeom prst="rect">
              <a:avLst/>
            </a:prstGeom>
            <a:gradFill rotWithShape="1">
              <a:gsLst>
                <a:gs pos="0">
                  <a:srgbClr val="7EA7FF"/>
                </a:gs>
                <a:gs pos="100000">
                  <a:srgbClr val="4A85FF"/>
                </a:gs>
              </a:gsLst>
              <a:lin ang="5400000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lt1"/>
                </a:solidFill>
                <a:latin typeface="Helvetica"/>
                <a:cs typeface="Helvetica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370196" y="4015740"/>
              <a:ext cx="1371600" cy="73152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920" dirty="0">
                  <a:latin typeface="Helvetica"/>
                  <a:cs typeface="Helvetica"/>
                </a:rPr>
                <a:t>Allocation module</a:t>
              </a:r>
            </a:p>
          </p:txBody>
        </p:sp>
        <p:sp>
          <p:nvSpPr>
            <p:cNvPr id="67592" name="TextBox 9"/>
            <p:cNvSpPr txBox="1">
              <a:spLocks noChangeArrowheads="1"/>
            </p:cNvSpPr>
            <p:nvPr/>
          </p:nvSpPr>
          <p:spPr bwMode="auto">
            <a:xfrm>
              <a:off x="4059556" y="4015740"/>
              <a:ext cx="1362074" cy="731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dirty="0">
                  <a:solidFill>
                    <a:srgbClr val="000000"/>
                  </a:solidFill>
                  <a:latin typeface="Helvetica" pitchFamily="34" charset="0"/>
                </a:rPr>
                <a:t>Mesos</a:t>
              </a:r>
            </a:p>
            <a:p>
              <a:pPr algn="ctr" eaLnBrk="1" hangingPunct="1"/>
              <a:r>
                <a:rPr lang="en-US" altLang="en-US" dirty="0">
                  <a:solidFill>
                    <a:srgbClr val="000000"/>
                  </a:solidFill>
                  <a:latin typeface="Helvetica" pitchFamily="34" charset="0"/>
                </a:rPr>
                <a:t>master</a:t>
              </a: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5633086" y="5570222"/>
              <a:ext cx="2596514" cy="1969770"/>
            </a:xfrm>
            <a:prstGeom prst="rect">
              <a:avLst/>
            </a:prstGeom>
            <a:gradFill rotWithShape="1">
              <a:gsLst>
                <a:gs pos="0">
                  <a:srgbClr val="7EA7FF"/>
                </a:gs>
                <a:gs pos="100000">
                  <a:srgbClr val="4A85FF"/>
                </a:gs>
              </a:gsLst>
              <a:lin ang="5400000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Helvetica"/>
                  <a:cs typeface="Helvetica"/>
                </a:rPr>
                <a:t>Mesos slave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18810" y="6044566"/>
              <a:ext cx="1173480" cy="13716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MPI executor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966586" y="6044566"/>
              <a:ext cx="1173480" cy="13716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rIns="0"/>
            <a:lstStyle/>
            <a:p>
              <a:pPr algn="ctr">
                <a:defRPr/>
              </a:pPr>
              <a:endParaRPr lang="en-US" sz="2640" dirty="0">
                <a:latin typeface="Helvetica"/>
                <a:cs typeface="Helvetica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670812" y="5570222"/>
              <a:ext cx="2596516" cy="1969770"/>
            </a:xfrm>
            <a:prstGeom prst="rect">
              <a:avLst/>
            </a:prstGeom>
            <a:gradFill rotWithShape="1">
              <a:gsLst>
                <a:gs pos="0">
                  <a:srgbClr val="7EA7FF"/>
                </a:gs>
                <a:gs pos="100000">
                  <a:srgbClr val="4A85FF"/>
                </a:gs>
              </a:gsLst>
              <a:lin ang="5400000"/>
            </a:gradFill>
            <a:ln w="9525">
              <a:solidFill>
                <a:srgbClr val="5B8AF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Helvetica"/>
                  <a:cs typeface="Helvetica"/>
                </a:rPr>
                <a:t>Mesos slave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756536" y="6046470"/>
              <a:ext cx="1173480" cy="1371600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rIns="0"/>
            <a:lstStyle/>
            <a:p>
              <a:pPr algn="ctr">
                <a:defRPr/>
              </a:pPr>
              <a:endParaRPr lang="en-US" sz="2640" dirty="0">
                <a:latin typeface="Helvetica"/>
                <a:cs typeface="Helvetic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004310" y="6046470"/>
              <a:ext cx="1173480" cy="1371600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/>
            <a:lstStyle/>
            <a:p>
              <a:pPr algn="ctr">
                <a:defRPr/>
              </a:pPr>
              <a:r>
                <a:rPr lang="en-US" sz="2000" dirty="0">
                  <a:latin typeface="Helvetica"/>
                  <a:cs typeface="Helvetica"/>
                </a:rPr>
                <a:t>MPI executor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804536" y="6867528"/>
              <a:ext cx="1005840" cy="43624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2640" dirty="0">
                  <a:latin typeface="Helvetica"/>
                  <a:cs typeface="Helvetica"/>
                </a:rPr>
                <a:t>task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090036" y="6867528"/>
              <a:ext cx="1005840" cy="436244"/>
            </a:xfrm>
            <a:prstGeom prst="rect">
              <a:avLst/>
            </a:prstGeom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en-US" sz="2640" dirty="0">
                  <a:latin typeface="Helvetica"/>
                  <a:cs typeface="Helvetica"/>
                </a:rPr>
                <a:t>task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 bwMode="auto">
            <a:xfrm>
              <a:off x="3987166" y="3192780"/>
              <a:ext cx="767714" cy="73152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 bwMode="auto">
            <a:xfrm flipH="1">
              <a:off x="6126480" y="3192780"/>
              <a:ext cx="786766" cy="73152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 bwMode="auto">
            <a:xfrm flipH="1">
              <a:off x="3970022" y="4838700"/>
              <a:ext cx="803910" cy="73152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 bwMode="auto">
            <a:xfrm>
              <a:off x="6126482" y="4838702"/>
              <a:ext cx="805816" cy="729616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med"/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" idx="2"/>
              <a:endCxn id="4" idx="0"/>
            </p:cNvCxnSpPr>
            <p:nvPr/>
          </p:nvCxnSpPr>
          <p:spPr bwMode="auto">
            <a:xfrm>
              <a:off x="3987166" y="2194562"/>
              <a:ext cx="0" cy="22479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sm"/>
              <a:tailEnd type="triangle" w="lg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5" idx="2"/>
              <a:endCxn id="6" idx="0"/>
            </p:cNvCxnSpPr>
            <p:nvPr/>
          </p:nvCxnSpPr>
          <p:spPr bwMode="auto">
            <a:xfrm>
              <a:off x="6913246" y="2194562"/>
              <a:ext cx="0" cy="22479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triangle" w="lg" len="sm"/>
              <a:tailEnd type="triangle" w="lg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5852160" y="4206240"/>
              <a:ext cx="1219200" cy="739140"/>
            </a:xfrm>
            <a:prstGeom prst="rect">
              <a:avLst/>
            </a:prstGeom>
            <a:gradFill rotWithShape="1">
              <a:gsLst>
                <a:gs pos="0">
                  <a:srgbClr val="E4FFE4"/>
                </a:gs>
                <a:gs pos="64999">
                  <a:srgbClr val="BAFBBA"/>
                </a:gs>
                <a:gs pos="100000">
                  <a:srgbClr val="9CFB9C"/>
                </a:gs>
              </a:gsLst>
              <a:lin ang="5400000" scaled="1"/>
            </a:gradFill>
            <a:ln w="9525">
              <a:solidFill>
                <a:srgbClr val="00AE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rIns="0" anchor="ctr"/>
            <a:lstStyle/>
            <a:p>
              <a:pPr algn="ctr">
                <a:defRPr/>
              </a:pPr>
              <a:r>
                <a:rPr lang="en-US" sz="1920" dirty="0">
                  <a:solidFill>
                    <a:schemeClr val="dk1"/>
                  </a:solidFill>
                  <a:latin typeface="Helvetica"/>
                  <a:cs typeface="Helvetica"/>
                </a:rPr>
                <a:t>Resource offer</a:t>
              </a:r>
            </a:p>
          </p:txBody>
        </p:sp>
        <p:sp>
          <p:nvSpPr>
            <p:cNvPr id="51" name="Rounded Rectangular Callout 50"/>
            <p:cNvSpPr>
              <a:spLocks noChangeArrowheads="1"/>
            </p:cNvSpPr>
            <p:nvPr/>
          </p:nvSpPr>
          <p:spPr bwMode="auto">
            <a:xfrm>
              <a:off x="7917180" y="3840482"/>
              <a:ext cx="2834640" cy="849630"/>
            </a:xfrm>
            <a:prstGeom prst="wedgeRoundRectCallout">
              <a:avLst>
                <a:gd name="adj1" fmla="val -91056"/>
                <a:gd name="adj2" fmla="val -22491"/>
                <a:gd name="adj3" fmla="val 16667"/>
              </a:avLst>
            </a:prstGeom>
            <a:gradFill rotWithShape="1">
              <a:gsLst>
                <a:gs pos="0">
                  <a:srgbClr val="EDEDED"/>
                </a:gs>
                <a:gs pos="64999">
                  <a:srgbClr val="D0D0D0"/>
                </a:gs>
                <a:gs pos="100000">
                  <a:srgbClr val="BCBCBC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Helvetica"/>
                  <a:ea typeface="ＭＳ Ｐゴシック" charset="-128"/>
                  <a:cs typeface="Helvetica"/>
                </a:rPr>
                <a:t>Pick framework to offer resources 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7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YARN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287601"/>
          </a:xfrm>
        </p:spPr>
        <p:txBody>
          <a:bodyPr/>
          <a:lstStyle/>
          <a:p>
            <a:r>
              <a:rPr lang="en-US" dirty="0" smtClean="0"/>
              <a:t>Yahoo a lot of big-data use cases that weren’t MapReduce</a:t>
            </a:r>
          </a:p>
          <a:p>
            <a:pPr lvl="1"/>
            <a:r>
              <a:rPr lang="en-US" dirty="0" smtClean="0"/>
              <a:t>Machine learning</a:t>
            </a:r>
          </a:p>
          <a:p>
            <a:pPr lvl="1"/>
            <a:r>
              <a:rPr lang="en-US" dirty="0" smtClean="0"/>
              <a:t>MPI</a:t>
            </a:r>
          </a:p>
          <a:p>
            <a:pPr lvl="1"/>
            <a:r>
              <a:rPr lang="en-US" dirty="0" smtClean="0"/>
              <a:t>Graph Processing</a:t>
            </a:r>
          </a:p>
          <a:p>
            <a:r>
              <a:rPr lang="en-US" dirty="0" smtClean="0"/>
              <a:t>Also needed to scale up MapReduce Clusters</a:t>
            </a:r>
          </a:p>
          <a:p>
            <a:pPr lvl="1"/>
            <a:r>
              <a:rPr lang="en-US" dirty="0" smtClean="0"/>
              <a:t>JobTracker was doing too much</a:t>
            </a:r>
          </a:p>
          <a:p>
            <a:pPr lvl="1"/>
            <a:r>
              <a:rPr lang="en-US" dirty="0" smtClean="0"/>
              <a:t>Stop dividing slots into Map vs Reduce</a:t>
            </a:r>
          </a:p>
          <a:p>
            <a:r>
              <a:rPr lang="en-US" dirty="0" smtClean="0"/>
              <a:t>Needed security from the start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When all </a:t>
            </a:r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/>
              <a:t>h</a:t>
            </a:r>
            <a:r>
              <a:rPr lang="en-US" dirty="0" smtClean="0"/>
              <a:t>ave is a hammer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41" y="2402479"/>
            <a:ext cx="5421886" cy="29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When all </a:t>
            </a:r>
            <a:r>
              <a:rPr lang="en-US" dirty="0"/>
              <a:t>y</a:t>
            </a:r>
            <a:r>
              <a:rPr lang="en-US" dirty="0" smtClean="0"/>
              <a:t>ou </a:t>
            </a:r>
            <a:r>
              <a:rPr lang="en-US" dirty="0"/>
              <a:t>h</a:t>
            </a:r>
            <a:r>
              <a:rPr lang="en-US" dirty="0" smtClean="0"/>
              <a:t>ave is a hammer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341" y="2402479"/>
            <a:ext cx="5421886" cy="2998195"/>
          </a:xfrm>
          <a:prstGeom prst="rect">
            <a:avLst/>
          </a:prstGeom>
        </p:spPr>
      </p:pic>
      <p:pic>
        <p:nvPicPr>
          <p:cNvPr id="87" name="Picture 86" descr="Hadoop-BatchSlap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8096612" y="1662141"/>
            <a:ext cx="5266838" cy="5006390"/>
          </a:xfrm>
          <a:prstGeom prst="rect">
            <a:avLst/>
          </a:prstGeom>
          <a:effectLst>
            <a:outerShdw blurRad="127000" algn="ctr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7870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1981" y="3279325"/>
            <a:ext cx="4990020" cy="602473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Do something wonderful, people may imitate it.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- Schweitzer</a:t>
            </a:r>
          </a:p>
        </p:txBody>
      </p:sp>
    </p:spTree>
    <p:extLst>
      <p:ext uri="{BB962C8B-B14F-4D97-AF65-F5344CB8AC3E}">
        <p14:creationId xmlns:p14="http://schemas.microsoft.com/office/powerpoint/2010/main" val="4837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YARN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192" y="1152533"/>
            <a:ext cx="8055964" cy="635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8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YARN’s Wins &amp; Losses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767459"/>
          </a:xfrm>
        </p:spPr>
        <p:txBody>
          <a:bodyPr/>
          <a:lstStyle/>
          <a:p>
            <a:r>
              <a:rPr lang="en-US" dirty="0" smtClean="0"/>
              <a:t>Yahoo was able to increase utilization</a:t>
            </a:r>
          </a:p>
          <a:p>
            <a:pPr lvl="1"/>
            <a:r>
              <a:rPr lang="en-US" dirty="0" smtClean="0"/>
              <a:t>Big cluster went from 80k to 125k jobs</a:t>
            </a:r>
          </a:p>
          <a:p>
            <a:pPr lvl="1"/>
            <a:r>
              <a:rPr lang="en-US" dirty="0" smtClean="0"/>
              <a:t>Doubled CPU utilization</a:t>
            </a:r>
          </a:p>
          <a:p>
            <a:pPr lvl="1"/>
            <a:r>
              <a:rPr lang="en-US" dirty="0" smtClean="0"/>
              <a:t>Was able to retire 1000 machines</a:t>
            </a:r>
          </a:p>
          <a:p>
            <a:r>
              <a:rPr lang="en-US" dirty="0" smtClean="0"/>
              <a:t>Many different frameworks run on Hadoop clusters now</a:t>
            </a:r>
          </a:p>
          <a:p>
            <a:r>
              <a:rPr lang="en-US" dirty="0" smtClean="0"/>
              <a:t>Complex API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plit brain handling left to application</a:t>
            </a:r>
          </a:p>
          <a:p>
            <a:r>
              <a:rPr lang="en-US" dirty="0"/>
              <a:t>E</a:t>
            </a:r>
            <a:r>
              <a:rPr lang="en-US" dirty="0" smtClean="0"/>
              <a:t>merging support for standing services</a:t>
            </a:r>
          </a:p>
        </p:txBody>
      </p:sp>
    </p:spTree>
    <p:extLst>
      <p:ext uri="{BB962C8B-B14F-4D97-AF65-F5344CB8AC3E}">
        <p14:creationId xmlns:p14="http://schemas.microsoft.com/office/powerpoint/2010/main" val="188754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Yahoo YARN Job Distribution</a:t>
            </a:r>
            <a:endParaRPr lang="en-US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75679567"/>
              </p:ext>
            </p:extLst>
          </p:nvPr>
        </p:nvGraphicFramePr>
        <p:xfrm>
          <a:off x="2256311" y="681635"/>
          <a:ext cx="10082151" cy="6669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81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Higher Level Tools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291" y="3302036"/>
            <a:ext cx="4923464" cy="60016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I don’t like to crack an egg with a </a:t>
            </a:r>
            <a:r>
              <a:rPr lang="en-US" sz="2000" dirty="0" err="1" smtClean="0">
                <a:solidFill>
                  <a:schemeClr val="tx2"/>
                </a:solidFill>
              </a:rPr>
              <a:t>sledgehamer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  - Dijkstra</a:t>
            </a:r>
          </a:p>
        </p:txBody>
      </p:sp>
    </p:spTree>
    <p:extLst>
      <p:ext uri="{BB962C8B-B14F-4D97-AF65-F5344CB8AC3E}">
        <p14:creationId xmlns:p14="http://schemas.microsoft.com/office/powerpoint/2010/main" val="184529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Hadoop Streaming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3936462"/>
          </a:xfrm>
        </p:spPr>
        <p:txBody>
          <a:bodyPr/>
          <a:lstStyle/>
          <a:p>
            <a:r>
              <a:rPr lang="en-US" dirty="0" smtClean="0"/>
              <a:t>One of the data scientists wanted to use python for MapReduce</a:t>
            </a:r>
          </a:p>
          <a:p>
            <a:r>
              <a:rPr lang="en-US" dirty="0" smtClean="0"/>
              <a:t>He implemented a framework to use </a:t>
            </a:r>
            <a:r>
              <a:rPr lang="en-US" dirty="0" err="1" smtClean="0"/>
              <a:t>subprocesses</a:t>
            </a:r>
            <a:endParaRPr lang="en-US" dirty="0" smtClean="0"/>
          </a:p>
          <a:p>
            <a:pPr lvl="1"/>
            <a:r>
              <a:rPr lang="en-US" dirty="0" smtClean="0"/>
              <a:t>Used </a:t>
            </a:r>
            <a:r>
              <a:rPr lang="en-US" dirty="0" err="1" smtClean="0"/>
              <a:t>stdin</a:t>
            </a:r>
            <a:r>
              <a:rPr lang="en-US" dirty="0" smtClean="0"/>
              <a:t> &amp; </a:t>
            </a:r>
            <a:r>
              <a:rPr lang="en-US" dirty="0" err="1" smtClean="0"/>
              <a:t>stdout</a:t>
            </a:r>
            <a:r>
              <a:rPr lang="en-US" dirty="0" smtClean="0"/>
              <a:t> to transfer data</a:t>
            </a:r>
            <a:endParaRPr lang="en-US" dirty="0" smtClean="0"/>
          </a:p>
          <a:p>
            <a:r>
              <a:rPr lang="en-US" dirty="0" smtClean="0"/>
              <a:t>Allowed python, shell scripts, etc. to be used for MapReduce.</a:t>
            </a:r>
          </a:p>
          <a:p>
            <a:r>
              <a:rPr lang="en-US" dirty="0" smtClean="0"/>
              <a:t>Mappers and Reducers were much easier to debug.</a:t>
            </a:r>
          </a:p>
          <a:p>
            <a:r>
              <a:rPr lang="en-US" dirty="0" smtClean="0"/>
              <a:t>No higher level grouping of jobs</a:t>
            </a:r>
          </a:p>
        </p:txBody>
      </p:sp>
    </p:spTree>
    <p:extLst>
      <p:ext uri="{BB962C8B-B14F-4D97-AF65-F5344CB8AC3E}">
        <p14:creationId xmlns:p14="http://schemas.microsoft.com/office/powerpoint/2010/main" val="445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Pig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186035"/>
          </a:xfrm>
        </p:spPr>
        <p:txBody>
          <a:bodyPr/>
          <a:lstStyle/>
          <a:p>
            <a:r>
              <a:rPr lang="en-US" dirty="0" smtClean="0"/>
              <a:t>Yahoo wanted an easier way to encode data flows.</a:t>
            </a:r>
          </a:p>
          <a:p>
            <a:r>
              <a:rPr lang="en-US" dirty="0" smtClean="0"/>
              <a:t>User defines data flows in Pig Latin.</a:t>
            </a:r>
          </a:p>
          <a:p>
            <a:pPr lvl="1"/>
            <a:r>
              <a:rPr lang="en-US" dirty="0" smtClean="0"/>
              <a:t>Users don’t need to learn details of optimizing MapReduce.</a:t>
            </a:r>
          </a:p>
          <a:p>
            <a:r>
              <a:rPr lang="en-US" dirty="0" smtClean="0"/>
              <a:t>At one point 60% of Yahoo’s jobs were Pig.</a:t>
            </a:r>
          </a:p>
          <a:p>
            <a:pPr lvl="1"/>
            <a:r>
              <a:rPr lang="en-US" dirty="0" smtClean="0"/>
              <a:t>Twitter is also a big user.</a:t>
            </a:r>
          </a:p>
          <a:p>
            <a:r>
              <a:rPr lang="en-US" dirty="0" smtClean="0"/>
              <a:t>Strong support for User Defined Functions.</a:t>
            </a:r>
          </a:p>
          <a:p>
            <a:r>
              <a:rPr lang="en-US" dirty="0" smtClean="0"/>
              <a:t>Read-</a:t>
            </a:r>
            <a:r>
              <a:rPr lang="en-US" dirty="0" err="1" smtClean="0"/>
              <a:t>Eval</a:t>
            </a:r>
            <a:r>
              <a:rPr lang="en-US" dirty="0" smtClean="0"/>
              <a:t>-Print-Loop “Grunt” shell</a:t>
            </a:r>
          </a:p>
          <a:p>
            <a:r>
              <a:rPr lang="en-US" dirty="0" smtClean="0"/>
              <a:t>System builds a set of MapReduce jobs.</a:t>
            </a:r>
          </a:p>
        </p:txBody>
      </p:sp>
    </p:spTree>
    <p:extLst>
      <p:ext uri="{BB962C8B-B14F-4D97-AF65-F5344CB8AC3E}">
        <p14:creationId xmlns:p14="http://schemas.microsoft.com/office/powerpoint/2010/main" val="17835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078313"/>
          </a:xfrm>
        </p:spPr>
        <p:txBody>
          <a:bodyPr/>
          <a:lstStyle/>
          <a:p>
            <a:r>
              <a:rPr lang="en-US" dirty="0" smtClean="0"/>
              <a:t>Facebook wanted to use SQL for Hadoop jobs.</a:t>
            </a:r>
          </a:p>
          <a:p>
            <a:pPr lvl="1"/>
            <a:r>
              <a:rPr lang="en-US" dirty="0" smtClean="0"/>
              <a:t>SQL is the common language for data queries.</a:t>
            </a:r>
            <a:endParaRPr lang="en-US" dirty="0"/>
          </a:p>
          <a:p>
            <a:pPr lvl="1"/>
            <a:r>
              <a:rPr lang="en-US" dirty="0" smtClean="0"/>
              <a:t>SQL support is important for tool-interoperability.</a:t>
            </a:r>
          </a:p>
          <a:p>
            <a:pPr lvl="1"/>
            <a:r>
              <a:rPr lang="en-US" dirty="0" smtClean="0"/>
              <a:t>Framework generated MapReduce jobs from query.</a:t>
            </a:r>
          </a:p>
          <a:p>
            <a:r>
              <a:rPr lang="en-US" dirty="0" smtClean="0"/>
              <a:t>Has a </a:t>
            </a:r>
            <a:r>
              <a:rPr lang="en-US" dirty="0" err="1" smtClean="0"/>
              <a:t>Metastore</a:t>
            </a:r>
            <a:r>
              <a:rPr lang="en-US" dirty="0" smtClean="0"/>
              <a:t> for storing information about tables</a:t>
            </a:r>
          </a:p>
          <a:p>
            <a:pPr lvl="1"/>
            <a:r>
              <a:rPr lang="en-US" dirty="0" smtClean="0"/>
              <a:t>Has become the standard location for finding tabular data</a:t>
            </a:r>
          </a:p>
          <a:p>
            <a:pPr lvl="1"/>
            <a:r>
              <a:rPr lang="en-US" dirty="0" smtClean="0"/>
              <a:t>Used by Impala, Presto, Spark SQL, etc.</a:t>
            </a:r>
          </a:p>
          <a:p>
            <a:r>
              <a:rPr lang="en-US" dirty="0" smtClean="0"/>
              <a:t>The original optimizer was a mess of custom rules.</a:t>
            </a:r>
          </a:p>
          <a:p>
            <a:pPr lvl="1"/>
            <a:r>
              <a:rPr lang="en-US" dirty="0" smtClean="0"/>
              <a:t>Improving with new use of Calcite - a SQL optimizer framework</a:t>
            </a:r>
          </a:p>
        </p:txBody>
      </p:sp>
    </p:spTree>
    <p:extLst>
      <p:ext uri="{BB962C8B-B14F-4D97-AF65-F5344CB8AC3E}">
        <p14:creationId xmlns:p14="http://schemas.microsoft.com/office/powerpoint/2010/main" val="121359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Impala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767459"/>
          </a:xfrm>
        </p:spPr>
        <p:txBody>
          <a:bodyPr/>
          <a:lstStyle/>
          <a:p>
            <a:r>
              <a:rPr lang="en-US" dirty="0" smtClean="0"/>
              <a:t>Cloudera wanted a faster Hadoop SQL Engine.</a:t>
            </a:r>
            <a:endParaRPr lang="en-US" dirty="0"/>
          </a:p>
          <a:p>
            <a:pPr lvl="1"/>
            <a:r>
              <a:rPr lang="en-US" dirty="0" smtClean="0"/>
              <a:t>Started as a GitHub project, closed to external contribution.</a:t>
            </a:r>
          </a:p>
          <a:p>
            <a:pPr lvl="1"/>
            <a:r>
              <a:rPr lang="en-US" dirty="0" smtClean="0"/>
              <a:t>Eventually moved to Apache</a:t>
            </a:r>
          </a:p>
          <a:p>
            <a:r>
              <a:rPr lang="en-US" dirty="0" smtClean="0"/>
              <a:t>More standard SQL</a:t>
            </a:r>
          </a:p>
          <a:p>
            <a:r>
              <a:rPr lang="en-US" dirty="0" smtClean="0"/>
              <a:t>Faster answers than Hive</a:t>
            </a:r>
          </a:p>
          <a:p>
            <a:pPr lvl="1"/>
            <a:r>
              <a:rPr lang="en-US" dirty="0" smtClean="0"/>
              <a:t>Users didn’t have to wait 30 minutes for their answer</a:t>
            </a:r>
          </a:p>
          <a:p>
            <a:r>
              <a:rPr lang="en-US" dirty="0" smtClean="0"/>
              <a:t>Dedicated servers</a:t>
            </a:r>
          </a:p>
          <a:p>
            <a:pPr lvl="1"/>
            <a:r>
              <a:rPr lang="en-US" dirty="0" smtClean="0"/>
              <a:t>No MapReduce jobs</a:t>
            </a:r>
          </a:p>
        </p:txBody>
      </p:sp>
    </p:spTree>
    <p:extLst>
      <p:ext uri="{BB962C8B-B14F-4D97-AF65-F5344CB8AC3E}">
        <p14:creationId xmlns:p14="http://schemas.microsoft.com/office/powerpoint/2010/main" val="2409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Hive Redux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598456"/>
          </a:xfrm>
        </p:spPr>
        <p:txBody>
          <a:bodyPr/>
          <a:lstStyle/>
          <a:p>
            <a:r>
              <a:rPr lang="en-US" dirty="0" smtClean="0"/>
              <a:t>Impala moved the goal for Hadoop SQL.</a:t>
            </a:r>
          </a:p>
          <a:p>
            <a:pPr lvl="1"/>
            <a:r>
              <a:rPr lang="en-US" dirty="0" smtClean="0"/>
              <a:t>Had to be able to get faster answers.</a:t>
            </a:r>
          </a:p>
          <a:p>
            <a:r>
              <a:rPr lang="en-US" dirty="0" smtClean="0"/>
              <a:t>We decided to improve Hive rather than start over.</a:t>
            </a:r>
          </a:p>
          <a:p>
            <a:pPr lvl="1"/>
            <a:r>
              <a:rPr lang="en-US" dirty="0" smtClean="0"/>
              <a:t>Added support for multiple </a:t>
            </a:r>
            <a:r>
              <a:rPr lang="en-US" dirty="0" err="1" smtClean="0"/>
              <a:t>backends</a:t>
            </a:r>
            <a:r>
              <a:rPr lang="en-US" dirty="0" smtClean="0"/>
              <a:t> - MapReduce, Tez, eventually Spark </a:t>
            </a:r>
          </a:p>
          <a:p>
            <a:pPr lvl="1"/>
            <a:r>
              <a:rPr lang="en-US" dirty="0" smtClean="0"/>
              <a:t>Improve SQL compatibility</a:t>
            </a:r>
          </a:p>
          <a:p>
            <a:pPr lvl="1"/>
            <a:r>
              <a:rPr lang="en-US" dirty="0" smtClean="0"/>
              <a:t>Vectorization processing</a:t>
            </a:r>
          </a:p>
          <a:p>
            <a:pPr lvl="1"/>
            <a:r>
              <a:rPr lang="en-US" dirty="0" smtClean="0"/>
              <a:t>Columnar storage </a:t>
            </a:r>
            <a:r>
              <a:rPr lang="mr-IN" dirty="0" smtClean="0"/>
              <a:t>–</a:t>
            </a:r>
            <a:r>
              <a:rPr lang="en-US" dirty="0" smtClean="0"/>
              <a:t> ORC</a:t>
            </a:r>
          </a:p>
          <a:p>
            <a:r>
              <a:rPr lang="en-US" dirty="0" smtClean="0"/>
              <a:t>Tez provides arbitrary task DAG instead of MapReduce’s two levels.</a:t>
            </a:r>
          </a:p>
          <a:p>
            <a:pPr lvl="1"/>
            <a:r>
              <a:rPr lang="en-US" dirty="0" smtClean="0"/>
              <a:t>Used for Hive, Pig, and Cascading</a:t>
            </a:r>
          </a:p>
          <a:p>
            <a:pPr lvl="1"/>
            <a:r>
              <a:rPr lang="en-US" dirty="0" smtClean="0"/>
              <a:t>Not intended for non-frameworks</a:t>
            </a:r>
          </a:p>
        </p:txBody>
      </p:sp>
    </p:spTree>
    <p:extLst>
      <p:ext uri="{BB962C8B-B14F-4D97-AF65-F5344CB8AC3E}">
        <p14:creationId xmlns:p14="http://schemas.microsoft.com/office/powerpoint/2010/main" val="884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Acquiring Data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291" y="3302036"/>
            <a:ext cx="4215321" cy="60016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It is a pretty frantic world that we live in.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  - Carpenter</a:t>
            </a:r>
          </a:p>
        </p:txBody>
      </p:sp>
    </p:spTree>
    <p:extLst>
      <p:ext uri="{BB962C8B-B14F-4D97-AF65-F5344CB8AC3E}">
        <p14:creationId xmlns:p14="http://schemas.microsoft.com/office/powerpoint/2010/main" val="8942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r>
              <a:rPr lang="en-US" sz="4000" dirty="0" smtClean="0"/>
              <a:t>In the Beginning</a:t>
            </a:r>
            <a:r>
              <a:rPr lang="mr-IN" sz="4000" dirty="0" smtClean="0"/>
              <a:t>…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869025"/>
          </a:xfrm>
        </p:spPr>
        <p:txBody>
          <a:bodyPr/>
          <a:lstStyle/>
          <a:p>
            <a:r>
              <a:rPr lang="en-US" sz="3600" dirty="0" smtClean="0"/>
              <a:t>Hadoop came out of web search</a:t>
            </a:r>
          </a:p>
          <a:p>
            <a:pPr lvl="1"/>
            <a:r>
              <a:rPr lang="en-US" sz="3200" dirty="0" smtClean="0"/>
              <a:t>Google web search team wrote GFS and MapReduce papers</a:t>
            </a:r>
          </a:p>
          <a:p>
            <a:pPr lvl="1"/>
            <a:r>
              <a:rPr lang="en-US" sz="3200" dirty="0" smtClean="0"/>
              <a:t>Large distributed batch jobs </a:t>
            </a:r>
            <a:r>
              <a:rPr lang="mr-IN" sz="3200" dirty="0"/>
              <a:t>–</a:t>
            </a:r>
            <a:r>
              <a:rPr lang="en-US" sz="3200" dirty="0" smtClean="0"/>
              <a:t> throughput over latency</a:t>
            </a:r>
          </a:p>
          <a:p>
            <a:pPr lvl="1"/>
            <a:r>
              <a:rPr lang="en-US" sz="3200" dirty="0" smtClean="0"/>
              <a:t>Ran on commodity equipment </a:t>
            </a:r>
            <a:r>
              <a:rPr lang="mr-IN" sz="3200" dirty="0" smtClean="0"/>
              <a:t>–</a:t>
            </a:r>
            <a:r>
              <a:rPr lang="en-US" sz="3200" dirty="0" smtClean="0"/>
              <a:t> assume hardware fails</a:t>
            </a:r>
          </a:p>
          <a:p>
            <a:r>
              <a:rPr lang="en-US" sz="3600" dirty="0" smtClean="0"/>
              <a:t>Amazing Architecture</a:t>
            </a:r>
          </a:p>
          <a:p>
            <a:pPr lvl="1"/>
            <a:r>
              <a:rPr lang="en-US" sz="3200" dirty="0" smtClean="0"/>
              <a:t>Implemented a filesystem that was append only</a:t>
            </a:r>
          </a:p>
          <a:p>
            <a:pPr lvl="1"/>
            <a:r>
              <a:rPr lang="en-US" sz="3200" dirty="0" smtClean="0"/>
              <a:t>No data choke points</a:t>
            </a:r>
          </a:p>
          <a:p>
            <a:pPr lvl="1"/>
            <a:r>
              <a:rPr lang="en-US" sz="3200" dirty="0" smtClean="0"/>
              <a:t>Reliability built into framework</a:t>
            </a:r>
          </a:p>
          <a:p>
            <a:pPr lvl="1"/>
            <a:r>
              <a:rPr lang="en-US" sz="3200" dirty="0" smtClean="0"/>
              <a:t>Automatic data and compute redundancy</a:t>
            </a:r>
          </a:p>
        </p:txBody>
      </p:sp>
    </p:spTree>
    <p:extLst>
      <p:ext uri="{BB962C8B-B14F-4D97-AF65-F5344CB8AC3E}">
        <p14:creationId xmlns:p14="http://schemas.microsoft.com/office/powerpoint/2010/main" val="260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Apace Flume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558171"/>
          </a:xfrm>
        </p:spPr>
        <p:txBody>
          <a:bodyPr/>
          <a:lstStyle/>
          <a:p>
            <a:r>
              <a:rPr lang="en-US" dirty="0" smtClean="0"/>
              <a:t>Yahoo had a proprietary framework for importing</a:t>
            </a:r>
          </a:p>
          <a:p>
            <a:pPr lvl="1"/>
            <a:r>
              <a:rPr lang="en-US" dirty="0" smtClean="0"/>
              <a:t>But others did not</a:t>
            </a:r>
          </a:p>
          <a:p>
            <a:r>
              <a:rPr lang="en-US" dirty="0" smtClean="0"/>
              <a:t>Need a framework for continually storing new data</a:t>
            </a:r>
          </a:p>
          <a:p>
            <a:r>
              <a:rPr lang="en-US" dirty="0" smtClean="0"/>
              <a:t>Apache Flume was created</a:t>
            </a:r>
          </a:p>
          <a:p>
            <a:pPr lvl="1"/>
            <a:r>
              <a:rPr lang="en-US" dirty="0" smtClean="0"/>
              <a:t>Push model</a:t>
            </a:r>
          </a:p>
          <a:p>
            <a:pPr lvl="1"/>
            <a:r>
              <a:rPr lang="en-US" dirty="0" smtClean="0"/>
              <a:t>Difficult to build data splits</a:t>
            </a:r>
          </a:p>
          <a:p>
            <a:pPr lvl="1"/>
            <a:r>
              <a:rPr lang="en-US" dirty="0" smtClean="0"/>
              <a:t>No replication</a:t>
            </a:r>
          </a:p>
          <a:p>
            <a:pPr lvl="1"/>
            <a:r>
              <a:rPr lang="en-US" dirty="0" smtClean="0"/>
              <a:t>No security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016" y="3964996"/>
            <a:ext cx="57912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0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Kafka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145750"/>
          </a:xfrm>
        </p:spPr>
        <p:txBody>
          <a:bodyPr/>
          <a:lstStyle/>
          <a:p>
            <a:r>
              <a:rPr lang="en-US" dirty="0" smtClean="0"/>
              <a:t>LinkedIn wanted a better solution</a:t>
            </a:r>
          </a:p>
          <a:p>
            <a:r>
              <a:rPr lang="en-US" dirty="0" smtClean="0"/>
              <a:t>Talked to Flume team, but couldn’t see eye to eye.</a:t>
            </a:r>
          </a:p>
          <a:p>
            <a:r>
              <a:rPr lang="en-US" dirty="0"/>
              <a:t>P</a:t>
            </a:r>
            <a:r>
              <a:rPr lang="en-US" dirty="0" smtClean="0"/>
              <a:t>ull model</a:t>
            </a:r>
          </a:p>
          <a:p>
            <a:r>
              <a:rPr lang="en-US" dirty="0" smtClean="0"/>
              <a:t>Data replication</a:t>
            </a:r>
          </a:p>
          <a:p>
            <a:r>
              <a:rPr lang="en-US" dirty="0"/>
              <a:t>F</a:t>
            </a:r>
            <a:r>
              <a:rPr lang="en-US" dirty="0" smtClean="0"/>
              <a:t>low splits</a:t>
            </a:r>
          </a:p>
          <a:p>
            <a:r>
              <a:rPr lang="en-US" dirty="0" smtClean="0"/>
              <a:t>Security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2512" y="3043003"/>
            <a:ext cx="7506769" cy="430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9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</a:t>
            </a:r>
            <a:r>
              <a:rPr lang="en-US" dirty="0" err="1" smtClean="0"/>
              <a:t>NiFi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145750"/>
          </a:xfrm>
        </p:spPr>
        <p:txBody>
          <a:bodyPr/>
          <a:lstStyle/>
          <a:p>
            <a:r>
              <a:rPr lang="en-US" dirty="0" smtClean="0"/>
              <a:t>Meanwhile, the NSA was working on their own</a:t>
            </a:r>
          </a:p>
          <a:p>
            <a:r>
              <a:rPr lang="en-US" dirty="0" smtClean="0"/>
              <a:t>Powerful operations console</a:t>
            </a:r>
          </a:p>
          <a:p>
            <a:r>
              <a:rPr lang="en-US" dirty="0" smtClean="0"/>
              <a:t>Multi-stage flows</a:t>
            </a:r>
          </a:p>
          <a:p>
            <a:r>
              <a:rPr lang="en-US" dirty="0" smtClean="0"/>
              <a:t>Cross datacenter</a:t>
            </a:r>
          </a:p>
          <a:p>
            <a:r>
              <a:rPr lang="en-US" dirty="0" smtClean="0"/>
              <a:t>Backtalk protocol</a:t>
            </a:r>
          </a:p>
          <a:p>
            <a:r>
              <a:rPr lang="en-US" dirty="0" smtClean="0"/>
              <a:t>Security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2" y="3045123"/>
            <a:ext cx="6956146" cy="391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9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Using Memory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291" y="3302035"/>
            <a:ext cx="2817887" cy="60016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Yesterday’s just a memory.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  - Dylan</a:t>
            </a:r>
          </a:p>
        </p:txBody>
      </p:sp>
    </p:spTree>
    <p:extLst>
      <p:ext uri="{BB962C8B-B14F-4D97-AF65-F5344CB8AC3E}">
        <p14:creationId xmlns:p14="http://schemas.microsoft.com/office/powerpoint/2010/main" val="79479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Spark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767459"/>
          </a:xfrm>
        </p:spPr>
        <p:txBody>
          <a:bodyPr/>
          <a:lstStyle/>
          <a:p>
            <a:r>
              <a:rPr lang="en-US" dirty="0" smtClean="0"/>
              <a:t>When we started with Hadoop, the machines had 8 GB.</a:t>
            </a:r>
          </a:p>
          <a:p>
            <a:r>
              <a:rPr lang="en-US" dirty="0" smtClean="0"/>
              <a:t>That number has grown quickly over the years.</a:t>
            </a:r>
          </a:p>
          <a:p>
            <a:r>
              <a:rPr lang="en-US" dirty="0" smtClean="0"/>
              <a:t>Berkeley created Spark to support iterative Machine Learning.</a:t>
            </a:r>
          </a:p>
          <a:p>
            <a:pPr lvl="1"/>
            <a:r>
              <a:rPr lang="en-US" dirty="0" smtClean="0"/>
              <a:t>Possible with MapReduce, but requires a long chain of jobs.</a:t>
            </a:r>
          </a:p>
          <a:p>
            <a:pPr lvl="1"/>
            <a:r>
              <a:rPr lang="en-US" dirty="0" smtClean="0"/>
              <a:t>Keeping intermediate results in memory (RDD) improves speed</a:t>
            </a:r>
            <a:endParaRPr lang="en-US" dirty="0"/>
          </a:p>
          <a:p>
            <a:pPr lvl="1"/>
            <a:r>
              <a:rPr lang="en-US" dirty="0" smtClean="0"/>
              <a:t>Distributed computation over RDDs</a:t>
            </a:r>
          </a:p>
          <a:p>
            <a:r>
              <a:rPr lang="en-US" dirty="0" smtClean="0"/>
              <a:t>Spark has grown over the years to have many integrated modules</a:t>
            </a:r>
          </a:p>
          <a:p>
            <a:pPr lvl="1"/>
            <a:r>
              <a:rPr lang="en-US" dirty="0" smtClean="0"/>
              <a:t>Graph Processing, Machine Learning, SQL, Streaming</a:t>
            </a:r>
          </a:p>
        </p:txBody>
      </p:sp>
    </p:spTree>
    <p:extLst>
      <p:ext uri="{BB962C8B-B14F-4D97-AF65-F5344CB8AC3E}">
        <p14:creationId xmlns:p14="http://schemas.microsoft.com/office/powerpoint/2010/main" val="179494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Apache Spark Wins &amp;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976747"/>
          </a:xfrm>
        </p:spPr>
        <p:txBody>
          <a:bodyPr/>
          <a:lstStyle/>
          <a:p>
            <a:r>
              <a:rPr lang="en-US" dirty="0" smtClean="0"/>
              <a:t>Excellent APIs</a:t>
            </a:r>
          </a:p>
          <a:p>
            <a:r>
              <a:rPr lang="en-US" dirty="0" smtClean="0"/>
              <a:t>Read-Evaluate-Print Loop (REPL)</a:t>
            </a:r>
          </a:p>
          <a:p>
            <a:r>
              <a:rPr lang="en-US" dirty="0" smtClean="0"/>
              <a:t>Cross-framework handoffs are well managed</a:t>
            </a:r>
          </a:p>
          <a:p>
            <a:pPr lvl="1"/>
            <a:r>
              <a:rPr lang="en-US" dirty="0" smtClean="0"/>
              <a:t>Not best in class for any particular field, but the synergy is impressive</a:t>
            </a:r>
          </a:p>
          <a:p>
            <a:r>
              <a:rPr lang="en-US" dirty="0" smtClean="0"/>
              <a:t>Umbrella project, which is difficult to manage</a:t>
            </a:r>
            <a:endParaRPr lang="en-US" dirty="0"/>
          </a:p>
          <a:p>
            <a:r>
              <a:rPr lang="en-US" dirty="0" smtClean="0"/>
              <a:t>Long curve to take proof-of-concept to production</a:t>
            </a:r>
          </a:p>
          <a:p>
            <a:pPr lvl="1"/>
            <a:r>
              <a:rPr lang="en-US" dirty="0" smtClean="0"/>
              <a:t>Quick to develop POC</a:t>
            </a:r>
          </a:p>
          <a:p>
            <a:pPr lvl="1"/>
            <a:r>
              <a:rPr lang="en-US" dirty="0" smtClean="0"/>
              <a:t>Production system takes much longer</a:t>
            </a:r>
          </a:p>
        </p:txBody>
      </p:sp>
    </p:spTree>
    <p:extLst>
      <p:ext uri="{BB962C8B-B14F-4D97-AF65-F5344CB8AC3E}">
        <p14:creationId xmlns:p14="http://schemas.microsoft.com/office/powerpoint/2010/main" val="12364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LLAP </a:t>
            </a:r>
            <a:r>
              <a:rPr lang="mr-IN" dirty="0" smtClean="0"/>
              <a:t>–</a:t>
            </a:r>
            <a:r>
              <a:rPr lang="en-US" dirty="0" smtClean="0"/>
              <a:t> Live Long &amp;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598456"/>
          </a:xfrm>
        </p:spPr>
        <p:txBody>
          <a:bodyPr/>
          <a:lstStyle/>
          <a:p>
            <a:r>
              <a:rPr lang="en-US" dirty="0" smtClean="0"/>
              <a:t>We’d optimized Hive a lot, but we wanted more.</a:t>
            </a:r>
          </a:p>
          <a:p>
            <a:pPr lvl="1"/>
            <a:r>
              <a:rPr lang="en-US" dirty="0" smtClean="0"/>
              <a:t>In particular, we wanted sub-second responses to queries</a:t>
            </a:r>
          </a:p>
          <a:p>
            <a:r>
              <a:rPr lang="en-US" dirty="0" smtClean="0"/>
              <a:t>Java Virtual Machines (JVM) start up is really slow</a:t>
            </a:r>
          </a:p>
          <a:p>
            <a:pPr lvl="1"/>
            <a:r>
              <a:rPr lang="en-US" dirty="0" smtClean="0"/>
              <a:t>Lots of IO</a:t>
            </a:r>
          </a:p>
          <a:p>
            <a:pPr lvl="1"/>
            <a:r>
              <a:rPr lang="en-US" dirty="0" smtClean="0"/>
              <a:t>Lots of CPU for the Just-In-Time compiler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second to start and another second before throughput is good</a:t>
            </a:r>
          </a:p>
          <a:p>
            <a:r>
              <a:rPr lang="en-US" dirty="0" smtClean="0"/>
              <a:t>Solution was to leave processes running</a:t>
            </a:r>
          </a:p>
          <a:p>
            <a:pPr lvl="1"/>
            <a:r>
              <a:rPr lang="en-US" dirty="0" smtClean="0"/>
              <a:t>Cache hot columns and partitions</a:t>
            </a:r>
          </a:p>
          <a:p>
            <a:pPr lvl="1"/>
            <a:r>
              <a:rPr lang="en-US" dirty="0" smtClean="0"/>
              <a:t>Enforce consistent security</a:t>
            </a:r>
          </a:p>
          <a:p>
            <a:pPr lvl="1"/>
            <a:r>
              <a:rPr lang="en-US" dirty="0" smtClean="0"/>
              <a:t>Process 6 billion row table &lt; 1 second</a:t>
            </a:r>
          </a:p>
        </p:txBody>
      </p:sp>
    </p:spTree>
    <p:extLst>
      <p:ext uri="{BB962C8B-B14F-4D97-AF65-F5344CB8AC3E}">
        <p14:creationId xmlns:p14="http://schemas.microsoft.com/office/powerpoint/2010/main" val="20688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LLAP Architecture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43" y="1390039"/>
            <a:ext cx="12106146" cy="59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1570409"/>
              </p:ext>
            </p:extLst>
          </p:nvPr>
        </p:nvGraphicFramePr>
        <p:xfrm>
          <a:off x="2472336" y="915653"/>
          <a:ext cx="9905675" cy="6257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831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Refactoring Code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291" y="3302035"/>
            <a:ext cx="4411721" cy="600164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</a:rPr>
              <a:t>The Only Thing That Is Constant Is </a:t>
            </a:r>
            <a:r>
              <a:rPr lang="en-US" sz="2000" dirty="0" smtClean="0">
                <a:solidFill>
                  <a:schemeClr val="tx2"/>
                </a:solidFill>
              </a:rPr>
              <a:t>Change.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  - Heraclitus</a:t>
            </a:r>
          </a:p>
        </p:txBody>
      </p:sp>
    </p:spTree>
    <p:extLst>
      <p:ext uri="{BB962C8B-B14F-4D97-AF65-F5344CB8AC3E}">
        <p14:creationId xmlns:p14="http://schemas.microsoft.com/office/powerpoint/2010/main" val="6647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r>
              <a:rPr lang="en-US" sz="4000" dirty="0" smtClean="0"/>
              <a:t>Where Was I?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348883"/>
          </a:xfrm>
        </p:spPr>
        <p:txBody>
          <a:bodyPr/>
          <a:lstStyle/>
          <a:p>
            <a:r>
              <a:rPr lang="en-US" sz="3600" dirty="0" smtClean="0"/>
              <a:t>I was part of Yahoo’s WebMap team</a:t>
            </a:r>
          </a:p>
          <a:p>
            <a:pPr lvl="1"/>
            <a:r>
              <a:rPr lang="en-US" sz="3200" dirty="0" smtClean="0"/>
              <a:t>Built a graph of the crawled web</a:t>
            </a:r>
          </a:p>
          <a:p>
            <a:pPr lvl="1"/>
            <a:r>
              <a:rPr lang="en-US" sz="3200" dirty="0" smtClean="0"/>
              <a:t>100 billion URLS and 1 trillion links</a:t>
            </a:r>
          </a:p>
          <a:p>
            <a:pPr lvl="1"/>
            <a:r>
              <a:rPr lang="en-US" sz="3200" dirty="0" smtClean="0"/>
              <a:t>Implemented on custom C++ framework</a:t>
            </a:r>
          </a:p>
          <a:p>
            <a:pPr lvl="1"/>
            <a:r>
              <a:rPr lang="en-US" sz="3200" dirty="0" smtClean="0"/>
              <a:t>Took a month to run on 800 computers</a:t>
            </a:r>
          </a:p>
          <a:p>
            <a:r>
              <a:rPr lang="en-US" sz="3600" dirty="0" smtClean="0"/>
              <a:t>We needed WebMap in a Week</a:t>
            </a:r>
          </a:p>
          <a:p>
            <a:pPr lvl="1"/>
            <a:r>
              <a:rPr lang="en-US" sz="3200" dirty="0" smtClean="0"/>
              <a:t>Wanted to build an open source solution</a:t>
            </a:r>
          </a:p>
          <a:p>
            <a:pPr lvl="1"/>
            <a:r>
              <a:rPr lang="en-US" sz="3200" dirty="0" smtClean="0"/>
              <a:t>Wanted the architecture from Google</a:t>
            </a:r>
          </a:p>
        </p:txBody>
      </p:sp>
    </p:spTree>
    <p:extLst>
      <p:ext uri="{BB962C8B-B14F-4D97-AF65-F5344CB8AC3E}">
        <p14:creationId xmlns:p14="http://schemas.microsoft.com/office/powerpoint/2010/main" val="20327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Splitting Hadoop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287601"/>
          </a:xfrm>
        </p:spPr>
        <p:txBody>
          <a:bodyPr/>
          <a:lstStyle/>
          <a:p>
            <a:r>
              <a:rPr lang="en-US" dirty="0" smtClean="0"/>
              <a:t>We tried splitting Hadoop into logical parts</a:t>
            </a:r>
          </a:p>
          <a:p>
            <a:pPr lvl="1"/>
            <a:r>
              <a:rPr lang="en-US" dirty="0" smtClean="0"/>
              <a:t>Common</a:t>
            </a:r>
          </a:p>
          <a:p>
            <a:pPr lvl="1"/>
            <a:r>
              <a:rPr lang="en-US" dirty="0" smtClean="0"/>
              <a:t>HDFS</a:t>
            </a:r>
          </a:p>
          <a:p>
            <a:pPr lvl="1"/>
            <a:r>
              <a:rPr lang="en-US" dirty="0" smtClean="0"/>
              <a:t>MapReduce</a:t>
            </a:r>
          </a:p>
          <a:p>
            <a:r>
              <a:rPr lang="en-US" dirty="0" smtClean="0"/>
              <a:t>Failed to account for communities</a:t>
            </a:r>
          </a:p>
          <a:p>
            <a:pPr lvl="1"/>
            <a:r>
              <a:rPr lang="en-US" dirty="0" smtClean="0"/>
              <a:t>There was no community for Common</a:t>
            </a:r>
          </a:p>
          <a:p>
            <a:r>
              <a:rPr lang="en-US" dirty="0" smtClean="0"/>
              <a:t>Ant build system made it difficult to release separately.</a:t>
            </a:r>
          </a:p>
          <a:p>
            <a:pPr lvl="1"/>
            <a:r>
              <a:rPr lang="en-US" dirty="0" smtClean="0"/>
              <a:t>We needed Maven and Nexus to make it work</a:t>
            </a:r>
          </a:p>
          <a:p>
            <a:r>
              <a:rPr lang="en-US" dirty="0" smtClean="0"/>
              <a:t>Java’s class loaders make deploying shared libraries hard.</a:t>
            </a:r>
          </a:p>
        </p:txBody>
      </p:sp>
    </p:spTree>
    <p:extLst>
      <p:ext uri="{BB962C8B-B14F-4D97-AF65-F5344CB8AC3E}">
        <p14:creationId xmlns:p14="http://schemas.microsoft.com/office/powerpoint/2010/main" val="2914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Moving ORC out of Hive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598456"/>
          </a:xfrm>
        </p:spPr>
        <p:txBody>
          <a:bodyPr/>
          <a:lstStyle/>
          <a:p>
            <a:r>
              <a:rPr lang="en-US" dirty="0" smtClean="0"/>
              <a:t>ORC is a columnar file format</a:t>
            </a:r>
          </a:p>
          <a:p>
            <a:pPr lvl="1"/>
            <a:r>
              <a:rPr lang="en-US" dirty="0" smtClean="0"/>
              <a:t>Originally built in to Hive for good usability</a:t>
            </a:r>
          </a:p>
          <a:p>
            <a:pPr lvl="1"/>
            <a:r>
              <a:rPr lang="en-US" dirty="0" smtClean="0"/>
              <a:t>But we wanted to move it out for easier integration with other tools</a:t>
            </a:r>
          </a:p>
          <a:p>
            <a:r>
              <a:rPr lang="en-US" dirty="0" smtClean="0"/>
              <a:t>Over the years, it had become entangled</a:t>
            </a:r>
          </a:p>
          <a:p>
            <a:pPr lvl="1"/>
            <a:r>
              <a:rPr lang="en-US" dirty="0" smtClean="0"/>
              <a:t>Took a couple of failed passes</a:t>
            </a:r>
          </a:p>
          <a:p>
            <a:pPr lvl="1"/>
            <a:r>
              <a:rPr lang="en-US" dirty="0" smtClean="0"/>
              <a:t>Depended on 16,000 classes outside of Hadoop &amp; Protobuf</a:t>
            </a:r>
          </a:p>
          <a:p>
            <a:r>
              <a:rPr lang="en-US" dirty="0" smtClean="0"/>
              <a:t>Built a custom tool to analyze class dependencies</a:t>
            </a:r>
          </a:p>
          <a:p>
            <a:pPr lvl="1"/>
            <a:r>
              <a:rPr lang="en-US" dirty="0" smtClean="0"/>
              <a:t>Root set of “ORC” classes</a:t>
            </a:r>
          </a:p>
          <a:p>
            <a:pPr lvl="1"/>
            <a:r>
              <a:rPr lang="en-US" dirty="0" smtClean="0"/>
              <a:t>Ignore “system” classes </a:t>
            </a:r>
            <a:r>
              <a:rPr lang="mr-IN" dirty="0" smtClean="0"/>
              <a:t>–</a:t>
            </a:r>
            <a:r>
              <a:rPr lang="en-US" dirty="0" smtClean="0"/>
              <a:t> Java, Hadoop, Protobuf</a:t>
            </a:r>
          </a:p>
          <a:p>
            <a:pPr lvl="1"/>
            <a:r>
              <a:rPr lang="en-US" dirty="0" smtClean="0"/>
              <a:t>Sorted by depth from root classes and transitive dependency weight</a:t>
            </a:r>
          </a:p>
        </p:txBody>
      </p:sp>
    </p:spTree>
    <p:extLst>
      <p:ext uri="{BB962C8B-B14F-4D97-AF65-F5344CB8AC3E}">
        <p14:creationId xmlns:p14="http://schemas.microsoft.com/office/powerpoint/2010/main" val="21449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API Compatibility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767459"/>
          </a:xfrm>
        </p:spPr>
        <p:txBody>
          <a:bodyPr/>
          <a:lstStyle/>
          <a:p>
            <a:r>
              <a:rPr lang="en-US" dirty="0" smtClean="0"/>
              <a:t>General agreement that breaking public APIs is bad.</a:t>
            </a:r>
          </a:p>
          <a:p>
            <a:pPr lvl="1"/>
            <a:r>
              <a:rPr lang="en-US" dirty="0" smtClean="0"/>
              <a:t>Source versus binary compatibility</a:t>
            </a:r>
          </a:p>
          <a:p>
            <a:pPr lvl="1"/>
            <a:r>
              <a:rPr lang="en-US" dirty="0" smtClean="0"/>
              <a:t>Major version allow it, but it still hurts users.</a:t>
            </a:r>
          </a:p>
          <a:p>
            <a:r>
              <a:rPr lang="en-US" dirty="0" smtClean="0"/>
              <a:t>Disagreement whether something is public API.</a:t>
            </a:r>
          </a:p>
          <a:p>
            <a:pPr lvl="1"/>
            <a:r>
              <a:rPr lang="en-US" dirty="0" smtClean="0"/>
              <a:t>Java visibility keywords have the wrong semantics for this.</a:t>
            </a:r>
          </a:p>
          <a:p>
            <a:pPr lvl="1"/>
            <a:r>
              <a:rPr lang="en-US" dirty="0" smtClean="0"/>
              <a:t>Mostly use Google, Hadoop, or Yetus visibility annotations.</a:t>
            </a:r>
          </a:p>
          <a:p>
            <a:r>
              <a:rPr lang="en-US" dirty="0" smtClean="0"/>
              <a:t>Hard to know many users are using a particular feature.</a:t>
            </a:r>
          </a:p>
          <a:p>
            <a:r>
              <a:rPr lang="en-US" dirty="0" smtClean="0"/>
              <a:t>Would be great to mine </a:t>
            </a:r>
            <a:r>
              <a:rPr lang="en-US" dirty="0" err="1" smtClean="0"/>
              <a:t>Github</a:t>
            </a:r>
            <a:r>
              <a:rPr lang="en-US" dirty="0" smtClean="0"/>
              <a:t> and Maven Central to gather data.</a:t>
            </a:r>
          </a:p>
        </p:txBody>
      </p:sp>
    </p:spTree>
    <p:extLst>
      <p:ext uri="{BB962C8B-B14F-4D97-AF65-F5344CB8AC3E}">
        <p14:creationId xmlns:p14="http://schemas.microsoft.com/office/powerpoint/2010/main" val="136635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Google’s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558171"/>
          </a:xfrm>
        </p:spPr>
        <p:txBody>
          <a:bodyPr/>
          <a:lstStyle/>
          <a:p>
            <a:r>
              <a:rPr lang="en-US" dirty="0" smtClean="0"/>
              <a:t>Google rebuilds their entire stack every night</a:t>
            </a:r>
          </a:p>
          <a:p>
            <a:pPr lvl="1"/>
            <a:r>
              <a:rPr lang="en-US" dirty="0" smtClean="0"/>
              <a:t>That means that backwards compatibility isn’t important </a:t>
            </a:r>
            <a:r>
              <a:rPr lang="en-US" b="1" dirty="0" smtClean="0"/>
              <a:t>to them</a:t>
            </a:r>
            <a:r>
              <a:rPr lang="en-US" dirty="0" smtClean="0"/>
              <a:t>.</a:t>
            </a:r>
            <a:endParaRPr lang="en-US" b="1" dirty="0"/>
          </a:p>
          <a:p>
            <a:r>
              <a:rPr lang="en-US" dirty="0" smtClean="0"/>
              <a:t>Protobuf and Guava regularly break backwards compatibility</a:t>
            </a:r>
          </a:p>
          <a:p>
            <a:pPr lvl="1"/>
            <a:r>
              <a:rPr lang="en-US" dirty="0" smtClean="0"/>
              <a:t>Google views Protobuf incompatibility as a feature.</a:t>
            </a:r>
          </a:p>
          <a:p>
            <a:pPr lvl="1"/>
            <a:r>
              <a:rPr lang="en-US" dirty="0" smtClean="0"/>
              <a:t>Everyone should regenerate code with the “current” version.</a:t>
            </a:r>
          </a:p>
          <a:p>
            <a:r>
              <a:rPr lang="en-US" dirty="0" smtClean="0"/>
              <a:t>Rest of world pulls binary jars from Maven Central.</a:t>
            </a:r>
          </a:p>
          <a:p>
            <a:pPr lvl="1"/>
            <a:r>
              <a:rPr lang="en-US" dirty="0" smtClean="0"/>
              <a:t>Entire stack of projects needs to agree on Protobuf version.</a:t>
            </a:r>
          </a:p>
          <a:p>
            <a:pPr lvl="1"/>
            <a:r>
              <a:rPr lang="en-US" dirty="0" smtClean="0"/>
              <a:t>Or everyone needs to shade the Protobuf classes.</a:t>
            </a:r>
          </a:p>
        </p:txBody>
      </p:sp>
    </p:spTree>
    <p:extLst>
      <p:ext uri="{BB962C8B-B14F-4D97-AF65-F5344CB8AC3E}">
        <p14:creationId xmlns:p14="http://schemas.microsoft.com/office/powerpoint/2010/main" val="19140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706177"/>
          </a:xfrm>
        </p:spPr>
        <p:txBody>
          <a:bodyPr/>
          <a:lstStyle/>
          <a:p>
            <a:r>
              <a:rPr lang="en-US" dirty="0" smtClean="0"/>
              <a:t>Software Engineers need to aggressively learn new things</a:t>
            </a:r>
          </a:p>
          <a:p>
            <a:r>
              <a:rPr lang="en-US" dirty="0" smtClean="0"/>
              <a:t>In the long run, open source wins</a:t>
            </a:r>
          </a:p>
          <a:p>
            <a:r>
              <a:rPr lang="en-US" dirty="0" smtClean="0"/>
              <a:t>Internships at companies provide great opportunities</a:t>
            </a:r>
          </a:p>
          <a:p>
            <a:r>
              <a:rPr lang="en-US" dirty="0" smtClean="0"/>
              <a:t>Tools make a huge difference in what you can do.</a:t>
            </a:r>
          </a:p>
          <a:p>
            <a:pPr lvl="1"/>
            <a:r>
              <a:rPr lang="en-US" dirty="0" smtClean="0"/>
              <a:t>The current tools (</a:t>
            </a:r>
            <a:r>
              <a:rPr lang="en-US" dirty="0" err="1" smtClean="0"/>
              <a:t>eg</a:t>
            </a:r>
            <a:r>
              <a:rPr lang="en-US" dirty="0" smtClean="0"/>
              <a:t> Maven) make it easy to create layers.</a:t>
            </a:r>
          </a:p>
          <a:p>
            <a:r>
              <a:rPr lang="en-US" dirty="0" smtClean="0"/>
              <a:t>Environments change and the ecosystem adapts.</a:t>
            </a:r>
          </a:p>
          <a:p>
            <a:pPr lvl="1"/>
            <a:r>
              <a:rPr lang="en-US" dirty="0" smtClean="0"/>
              <a:t>Understanding a tool’s original environment is critical</a:t>
            </a:r>
            <a:endParaRPr lang="en-US" dirty="0"/>
          </a:p>
          <a:p>
            <a:r>
              <a:rPr lang="en-US" dirty="0" smtClean="0"/>
              <a:t>Distributed systems are different from traditional ones</a:t>
            </a:r>
          </a:p>
          <a:p>
            <a:pPr lvl="1"/>
            <a:r>
              <a:rPr lang="en-US" dirty="0" smtClean="0"/>
              <a:t>But design patterns transfer</a:t>
            </a:r>
          </a:p>
        </p:txBody>
      </p:sp>
    </p:spTree>
    <p:extLst>
      <p:ext uri="{BB962C8B-B14F-4D97-AF65-F5344CB8AC3E}">
        <p14:creationId xmlns:p14="http://schemas.microsoft.com/office/powerpoint/2010/main" val="1277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r>
              <a:rPr lang="en-US" sz="4000" dirty="0" smtClean="0"/>
              <a:t>Hadoop’s Humble Start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078313"/>
          </a:xfrm>
        </p:spPr>
        <p:txBody>
          <a:bodyPr/>
          <a:lstStyle/>
          <a:p>
            <a:r>
              <a:rPr lang="en-US" sz="3600" dirty="0" smtClean="0"/>
              <a:t>Started inside of Apache Nutch</a:t>
            </a:r>
          </a:p>
          <a:p>
            <a:pPr lvl="1"/>
            <a:r>
              <a:rPr lang="en-US" sz="3200" dirty="0" smtClean="0"/>
              <a:t>Nutch is a web-crawler</a:t>
            </a:r>
          </a:p>
          <a:p>
            <a:pPr lvl="1"/>
            <a:r>
              <a:rPr lang="en-US" sz="3200" dirty="0"/>
              <a:t>W</a:t>
            </a:r>
            <a:r>
              <a:rPr lang="en-US" sz="3200" dirty="0" smtClean="0"/>
              <a:t>ritten in Java</a:t>
            </a:r>
          </a:p>
          <a:p>
            <a:r>
              <a:rPr lang="en-US" sz="3600" dirty="0" smtClean="0"/>
              <a:t>Quickly split to new project</a:t>
            </a:r>
          </a:p>
          <a:p>
            <a:pPr lvl="1"/>
            <a:r>
              <a:rPr lang="en-US" sz="3200" dirty="0" smtClean="0"/>
              <a:t>First commit was 5kloc for HDFS and 6kloc for MapReduce</a:t>
            </a:r>
          </a:p>
          <a:p>
            <a:pPr lvl="1"/>
            <a:r>
              <a:rPr lang="en-US" sz="3200" dirty="0" smtClean="0"/>
              <a:t>Only scaled to a handful of machines</a:t>
            </a:r>
          </a:p>
          <a:p>
            <a:r>
              <a:rPr lang="en-US" sz="3600" dirty="0" smtClean="0"/>
              <a:t>Took Yahoo’s investment to make it scale to hundreds of machines</a:t>
            </a:r>
          </a:p>
          <a:p>
            <a:pPr lvl="1"/>
            <a:r>
              <a:rPr lang="en-US" sz="3200" dirty="0" smtClean="0"/>
              <a:t>First users were data scientists</a:t>
            </a:r>
          </a:p>
          <a:p>
            <a:pPr lvl="1"/>
            <a:r>
              <a:rPr lang="en-US" sz="3200" dirty="0" smtClean="0"/>
              <a:t>Supporting WebMap took more than a year</a:t>
            </a:r>
          </a:p>
        </p:txBody>
      </p:sp>
    </p:spTree>
    <p:extLst>
      <p:ext uri="{BB962C8B-B14F-4D97-AF65-F5344CB8AC3E}">
        <p14:creationId xmlns:p14="http://schemas.microsoft.com/office/powerpoint/2010/main" val="20873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r>
              <a:rPr lang="en-US" sz="4000" dirty="0" smtClean="0"/>
              <a:t>Hadoop Grows Up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4558171"/>
          </a:xfrm>
        </p:spPr>
        <p:txBody>
          <a:bodyPr/>
          <a:lstStyle/>
          <a:p>
            <a:r>
              <a:rPr lang="en-US" sz="3600" dirty="0" smtClean="0"/>
              <a:t>Users start putting data in to the Distributed File System</a:t>
            </a:r>
          </a:p>
          <a:p>
            <a:pPr lvl="1"/>
            <a:r>
              <a:rPr lang="en-US" dirty="0" smtClean="0"/>
              <a:t>At first, you need to convince each group to let you pull their data.</a:t>
            </a:r>
          </a:p>
          <a:p>
            <a:pPr lvl="1"/>
            <a:r>
              <a:rPr lang="en-US" dirty="0" smtClean="0"/>
              <a:t>Eventually, the groups want to push their data in to your cluster.</a:t>
            </a:r>
          </a:p>
          <a:p>
            <a:pPr lvl="1"/>
            <a:r>
              <a:rPr lang="en-US" dirty="0" smtClean="0"/>
              <a:t>Data has gravity </a:t>
            </a:r>
            <a:r>
              <a:rPr lang="mr-IN" dirty="0" smtClean="0"/>
              <a:t>–</a:t>
            </a:r>
            <a:r>
              <a:rPr lang="en-US" dirty="0" smtClean="0"/>
              <a:t> It pulls other data.</a:t>
            </a:r>
          </a:p>
          <a:p>
            <a:r>
              <a:rPr lang="en-US" dirty="0" smtClean="0"/>
              <a:t>Once the data is in the DFS</a:t>
            </a:r>
          </a:p>
          <a:p>
            <a:pPr lvl="1"/>
            <a:r>
              <a:rPr lang="en-US" dirty="0" smtClean="0"/>
              <a:t>Trivial to access the data at scale.</a:t>
            </a:r>
            <a:endParaRPr lang="en-US" dirty="0"/>
          </a:p>
          <a:p>
            <a:pPr lvl="1"/>
            <a:r>
              <a:rPr lang="en-US" dirty="0" smtClean="0"/>
              <a:t>The data is </a:t>
            </a:r>
            <a:r>
              <a:rPr lang="en-US" b="1" dirty="0" smtClean="0"/>
              <a:t>OPEN</a:t>
            </a:r>
            <a:r>
              <a:rPr lang="en-US" dirty="0" smtClean="0"/>
              <a:t> and the user can pick the processing engine.</a:t>
            </a:r>
          </a:p>
          <a:p>
            <a:r>
              <a:rPr lang="en-US" dirty="0" smtClean="0"/>
              <a:t>Provides a common security and auditing capabilities.</a:t>
            </a:r>
          </a:p>
        </p:txBody>
      </p:sp>
    </p:spTree>
    <p:extLst>
      <p:ext uri="{BB962C8B-B14F-4D97-AF65-F5344CB8AC3E}">
        <p14:creationId xmlns:p14="http://schemas.microsoft.com/office/powerpoint/2010/main" val="4657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5827" y="2341945"/>
            <a:ext cx="13194792" cy="784830"/>
          </a:xfrm>
        </p:spPr>
        <p:txBody>
          <a:bodyPr/>
          <a:lstStyle/>
          <a:p>
            <a:r>
              <a:rPr lang="en-US" dirty="0" smtClean="0"/>
              <a:t>Apache &amp; the Big Data Jungle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0291" y="3132759"/>
            <a:ext cx="6723379" cy="938719"/>
          </a:xfrm>
          <a:prstGeom prst="rect">
            <a:avLst/>
          </a:prstGeom>
        </p:spPr>
        <p:txBody>
          <a:bodyPr vert="horz" wrap="none" lIns="0" tIns="0" rIns="0" bIns="0" rtlCol="0" anchor="ctr" anchorCtr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tx2"/>
                </a:solidFill>
              </a:rPr>
              <a:t>Be careful the environment </a:t>
            </a:r>
            <a:r>
              <a:rPr lang="en-US" sz="2000">
                <a:solidFill>
                  <a:schemeClr val="tx2"/>
                </a:solidFill>
              </a:rPr>
              <a:t>you </a:t>
            </a:r>
            <a:r>
              <a:rPr lang="en-US" sz="2000" smtClean="0">
                <a:solidFill>
                  <a:schemeClr val="tx2"/>
                </a:solidFill>
              </a:rPr>
              <a:t>choose </a:t>
            </a:r>
            <a:r>
              <a:rPr lang="en-US" sz="2000" dirty="0">
                <a:solidFill>
                  <a:schemeClr val="tx2"/>
                </a:solidFill>
              </a:rPr>
              <a:t>for it will shape you</a:t>
            </a:r>
            <a:r>
              <a:rPr lang="en-US" sz="2000" dirty="0" smtClean="0">
                <a:solidFill>
                  <a:schemeClr val="tx2"/>
                </a:solidFill>
              </a:rPr>
              <a:t>;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be </a:t>
            </a:r>
            <a:r>
              <a:rPr lang="en-US" sz="2000" dirty="0">
                <a:solidFill>
                  <a:schemeClr val="tx2"/>
                </a:solidFill>
              </a:rPr>
              <a:t>careful the friends you choose for you will become like them</a:t>
            </a:r>
            <a:r>
              <a:rPr lang="en-US" sz="20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  - Stone</a:t>
            </a:r>
          </a:p>
        </p:txBody>
      </p:sp>
    </p:spTree>
    <p:extLst>
      <p:ext uri="{BB962C8B-B14F-4D97-AF65-F5344CB8AC3E}">
        <p14:creationId xmlns:p14="http://schemas.microsoft.com/office/powerpoint/2010/main" val="104651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pPr algn="just"/>
            <a:r>
              <a:rPr lang="en-US" sz="4000" dirty="0" smtClean="0"/>
              <a:t>The Apache Way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133713"/>
          </a:xfrm>
        </p:spPr>
        <p:txBody>
          <a:bodyPr/>
          <a:lstStyle/>
          <a:p>
            <a:r>
              <a:rPr lang="en-US" sz="3600" dirty="0" smtClean="0"/>
              <a:t>Apache is a federation of projects</a:t>
            </a:r>
          </a:p>
          <a:p>
            <a:pPr lvl="1"/>
            <a:r>
              <a:rPr lang="en-US" sz="3200" dirty="0" smtClean="0"/>
              <a:t>Wide range of projects</a:t>
            </a:r>
          </a:p>
          <a:p>
            <a:pPr lvl="1"/>
            <a:r>
              <a:rPr lang="en-US" sz="3200" dirty="0" smtClean="0"/>
              <a:t>Choices such as Review-then-Commit or Commit-then-Review</a:t>
            </a:r>
          </a:p>
          <a:p>
            <a:r>
              <a:rPr lang="en-US" sz="4000" dirty="0" smtClean="0"/>
              <a:t>Community over code</a:t>
            </a:r>
          </a:p>
          <a:p>
            <a:pPr lvl="1"/>
            <a:r>
              <a:rPr lang="en-US" sz="3200" dirty="0" smtClean="0"/>
              <a:t>Requires open development and governance</a:t>
            </a:r>
          </a:p>
          <a:p>
            <a:pPr lvl="1"/>
            <a:r>
              <a:rPr lang="en-US" sz="3200" dirty="0" smtClean="0"/>
              <a:t>Board never mandates technical direction </a:t>
            </a:r>
          </a:p>
          <a:p>
            <a:r>
              <a:rPr lang="en-US" sz="3600" dirty="0" smtClean="0"/>
              <a:t>Meritocracy</a:t>
            </a:r>
            <a:endParaRPr lang="en-US" sz="3200" dirty="0" smtClean="0"/>
          </a:p>
          <a:p>
            <a:pPr lvl="1"/>
            <a:r>
              <a:rPr lang="en-US" sz="3200" dirty="0" smtClean="0"/>
              <a:t>Give power to those doing good work.</a:t>
            </a:r>
          </a:p>
          <a:p>
            <a:pPr lvl="1"/>
            <a:r>
              <a:rPr lang="en-US" sz="3200" dirty="0" smtClean="0"/>
              <a:t>Individuals and not companies</a:t>
            </a:r>
          </a:p>
        </p:txBody>
      </p:sp>
    </p:spTree>
    <p:extLst>
      <p:ext uri="{BB962C8B-B14F-4D97-AF65-F5344CB8AC3E}">
        <p14:creationId xmlns:p14="http://schemas.microsoft.com/office/powerpoint/2010/main" val="14879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494" y="653166"/>
            <a:ext cx="13167360" cy="527837"/>
          </a:xfrm>
        </p:spPr>
        <p:txBody>
          <a:bodyPr/>
          <a:lstStyle/>
          <a:p>
            <a:pPr algn="just"/>
            <a:r>
              <a:rPr lang="en-US" sz="4000" dirty="0" smtClean="0"/>
              <a:t>Project Lifecycle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1494" y="1752600"/>
            <a:ext cx="13167360" cy="5149102"/>
          </a:xfrm>
        </p:spPr>
        <p:txBody>
          <a:bodyPr/>
          <a:lstStyle/>
          <a:p>
            <a:r>
              <a:rPr lang="en-US" sz="3600" dirty="0" smtClean="0"/>
              <a:t>Projects are born a variety of ways</a:t>
            </a:r>
          </a:p>
          <a:p>
            <a:pPr lvl="1"/>
            <a:r>
              <a:rPr lang="en-US" sz="3200" dirty="0" smtClean="0"/>
              <a:t>Released on GitHub</a:t>
            </a:r>
          </a:p>
          <a:p>
            <a:pPr lvl="1"/>
            <a:r>
              <a:rPr lang="en-US" sz="3200" dirty="0" smtClean="0"/>
              <a:t>Contributed to Apache Incubator</a:t>
            </a:r>
          </a:p>
          <a:p>
            <a:pPr lvl="1"/>
            <a:r>
              <a:rPr lang="en-US" sz="3200" dirty="0" smtClean="0"/>
              <a:t>Split off of an existing Apache project</a:t>
            </a:r>
          </a:p>
          <a:p>
            <a:pPr lvl="2"/>
            <a:r>
              <a:rPr lang="en-US" sz="3200" dirty="0" smtClean="0"/>
              <a:t>Lucene➔ Nutch </a:t>
            </a:r>
            <a:r>
              <a:rPr lang="en-US" sz="3200" dirty="0"/>
              <a:t>➔</a:t>
            </a:r>
            <a:r>
              <a:rPr lang="en-US" sz="3200" dirty="0" smtClean="0"/>
              <a:t> Hadoop </a:t>
            </a:r>
            <a:r>
              <a:rPr lang="en-US" sz="3200" dirty="0"/>
              <a:t>➔</a:t>
            </a:r>
            <a:r>
              <a:rPr lang="en-US" sz="3200" dirty="0" smtClean="0"/>
              <a:t> Hive </a:t>
            </a:r>
            <a:r>
              <a:rPr lang="en-US" sz="3200" dirty="0"/>
              <a:t>➔</a:t>
            </a:r>
            <a:r>
              <a:rPr lang="en-US" sz="3200" dirty="0" smtClean="0"/>
              <a:t> ORC</a:t>
            </a:r>
          </a:p>
          <a:p>
            <a:r>
              <a:rPr lang="en-US" sz="3600" dirty="0" smtClean="0"/>
              <a:t>Gather community</a:t>
            </a:r>
          </a:p>
          <a:p>
            <a:pPr lvl="1"/>
            <a:r>
              <a:rPr lang="en-US" sz="3200" dirty="0" smtClean="0"/>
              <a:t>Users, Contributors, and Developers</a:t>
            </a:r>
          </a:p>
          <a:p>
            <a:r>
              <a:rPr lang="en-US" sz="3600" dirty="0" smtClean="0"/>
              <a:t>When the community shrinks, the project goes idle</a:t>
            </a:r>
          </a:p>
          <a:p>
            <a:pPr lvl="1"/>
            <a:r>
              <a:rPr lang="en-US" sz="3200" dirty="0" smtClean="0"/>
              <a:t>Eventually retires to Apache Attic</a:t>
            </a:r>
          </a:p>
        </p:txBody>
      </p:sp>
    </p:spTree>
    <p:extLst>
      <p:ext uri="{BB962C8B-B14F-4D97-AF65-F5344CB8AC3E}">
        <p14:creationId xmlns:p14="http://schemas.microsoft.com/office/powerpoint/2010/main" val="12751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tonworks_16X9_color_2016">
  <a:themeElements>
    <a:clrScheme name="Hortonworks">
      <a:dk1>
        <a:sysClr val="windowText" lastClr="000000"/>
      </a:dk1>
      <a:lt1>
        <a:srgbClr val="1E1E1E"/>
      </a:lt1>
      <a:dk2>
        <a:srgbClr val="FFFFFF"/>
      </a:dk2>
      <a:lt2>
        <a:srgbClr val="FFC61E"/>
      </a:lt2>
      <a:accent1>
        <a:srgbClr val="3FAE2A"/>
      </a:accent1>
      <a:accent2>
        <a:srgbClr val="3DB5E6"/>
      </a:accent2>
      <a:accent3>
        <a:srgbClr val="44697D"/>
      </a:accent3>
      <a:accent4>
        <a:srgbClr val="DAD9D6"/>
      </a:accent4>
      <a:accent5>
        <a:srgbClr val="3B8640"/>
      </a:accent5>
      <a:accent6>
        <a:srgbClr val="FF700A"/>
      </a:accent6>
      <a:hlink>
        <a:srgbClr val="3DB5E6"/>
      </a:hlink>
      <a:folHlink>
        <a:srgbClr val="44697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>
          <a:solidFill>
            <a:schemeClr val="accent1"/>
          </a:solidFill>
        </a:ln>
        <a:effectLst/>
      </a:spPr>
      <a:bodyPr lIns="182880" tIns="182880" rIns="182880" bIns="182880" rtlCol="0" anchor="ctr" anchorCtr="0">
        <a:noAutofit/>
      </a:bodyPr>
      <a:lstStyle>
        <a:defPPr algn="ctr">
          <a:lnSpc>
            <a:spcPct val="85000"/>
          </a:lnSpc>
          <a:spcBef>
            <a:spcPts val="600"/>
          </a:spcBef>
          <a:defRPr sz="2800" dirty="0" err="1" smtClean="0">
            <a:solidFill>
              <a:schemeClr val="tx2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 anchor="ctr" anchorCtr="0">
        <a:spAutoFit/>
      </a:bodyPr>
      <a:lstStyle>
        <a:defPPr algn="ctr">
          <a:lnSpc>
            <a:spcPct val="85000"/>
          </a:lnSpc>
          <a:spcBef>
            <a:spcPts val="600"/>
          </a:spcBef>
          <a:defRPr sz="2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rtonworks_16X9_Template_2016_BW1.potx" id="{D49CF724-EE59-402D-8082-7D926FB68B25}" vid="{359A820C-C3BA-4E58-BA80-ECB46B7564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Hortonworks_16X9_Template_2016_BW1</Template>
  <TotalTime>49726</TotalTime>
  <Words>2053</Words>
  <Application>Microsoft Macintosh PowerPoint</Application>
  <PresentationFormat>Custom</PresentationFormat>
  <Paragraphs>339</Paragraphs>
  <Slides>45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Helvetica</vt:lpstr>
      <vt:lpstr>MS PGothic</vt:lpstr>
      <vt:lpstr>ＭＳ Ｐゴシック</vt:lpstr>
      <vt:lpstr>Wingdings 2</vt:lpstr>
      <vt:lpstr>ヒラギノ角ゴ Pro W3</vt:lpstr>
      <vt:lpstr>Hortonworks_16X9_color_2016</vt:lpstr>
      <vt:lpstr>Lessons from the Jungle of Open Source Big Data Development</vt:lpstr>
      <vt:lpstr>History</vt:lpstr>
      <vt:lpstr>In the Beginning…</vt:lpstr>
      <vt:lpstr>Where Was I?</vt:lpstr>
      <vt:lpstr>Hadoop’s Humble Start</vt:lpstr>
      <vt:lpstr>Hadoop Grows Up</vt:lpstr>
      <vt:lpstr>Apache &amp; the Big Data Jungle</vt:lpstr>
      <vt:lpstr>The Apache Way</vt:lpstr>
      <vt:lpstr>Project Lifecycle</vt:lpstr>
      <vt:lpstr>Big Data Ecosystem</vt:lpstr>
      <vt:lpstr>To Fork or not to Fork</vt:lpstr>
      <vt:lpstr>User Isolation</vt:lpstr>
      <vt:lpstr>Hadoop On Demand</vt:lpstr>
      <vt:lpstr>MapReduce Schedulers</vt:lpstr>
      <vt:lpstr>Apache Mesos</vt:lpstr>
      <vt:lpstr>Mesos Architecture</vt:lpstr>
      <vt:lpstr>Apache YARN</vt:lpstr>
      <vt:lpstr>When all you have is a hammer…</vt:lpstr>
      <vt:lpstr>When all you have is a hammer…</vt:lpstr>
      <vt:lpstr>YARN Architecture</vt:lpstr>
      <vt:lpstr>YARN’s Wins &amp; Losses </vt:lpstr>
      <vt:lpstr>Yahoo YARN Job Distribution</vt:lpstr>
      <vt:lpstr>Higher Level Tools</vt:lpstr>
      <vt:lpstr>Hadoop Streaming</vt:lpstr>
      <vt:lpstr>Apache Pig</vt:lpstr>
      <vt:lpstr>Apache Hive</vt:lpstr>
      <vt:lpstr>Apache Impala</vt:lpstr>
      <vt:lpstr>Apache Hive Redux</vt:lpstr>
      <vt:lpstr>Acquiring Data</vt:lpstr>
      <vt:lpstr>Apace Flume</vt:lpstr>
      <vt:lpstr>Apache Kafka</vt:lpstr>
      <vt:lpstr>Apache NiFi</vt:lpstr>
      <vt:lpstr>Using Memory</vt:lpstr>
      <vt:lpstr>Apache Spark</vt:lpstr>
      <vt:lpstr>Apache Spark Wins &amp; Losses</vt:lpstr>
      <vt:lpstr>LLAP – Live Long &amp; Process</vt:lpstr>
      <vt:lpstr>LLAP Architecture</vt:lpstr>
      <vt:lpstr>PowerPoint Presentation</vt:lpstr>
      <vt:lpstr>Refactoring Code</vt:lpstr>
      <vt:lpstr>Splitting Hadoop</vt:lpstr>
      <vt:lpstr>Moving ORC out of Hive</vt:lpstr>
      <vt:lpstr>API Compatibility</vt:lpstr>
      <vt:lpstr>Google’s Environment</vt:lpstr>
      <vt:lpstr>Final Thoughts</vt:lpstr>
      <vt:lpstr>Thank You</vt:lpstr>
    </vt:vector>
  </TitlesOfParts>
  <Manager/>
  <Company/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Lessons from the Jungle of Open Source Big Data Development</dc:title>
  <dc:subject/>
  <dc:creator>Owen O'Malley</dc:creator>
  <cp:keywords/>
  <dc:description/>
  <cp:lastModifiedBy>Owen O'Malley</cp:lastModifiedBy>
  <cp:revision>784</cp:revision>
  <cp:lastPrinted>2017-06-02T06:28:47Z</cp:lastPrinted>
  <dcterms:created xsi:type="dcterms:W3CDTF">2016-03-10T17:50:14Z</dcterms:created>
  <dcterms:modified xsi:type="dcterms:W3CDTF">2017-06-05T15:42:35Z</dcterms:modified>
  <cp:category/>
</cp:coreProperties>
</file>